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8"/>
  </p:handoutMasterIdLst>
  <p:sldIdLst>
    <p:sldId id="331" r:id="rId3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96" r:id="rId18"/>
    <p:sldId id="345" r:id="rId19"/>
    <p:sldId id="397" r:id="rId20"/>
    <p:sldId id="398" r:id="rId21"/>
    <p:sldId id="347" r:id="rId22"/>
    <p:sldId id="348" r:id="rId23"/>
    <p:sldId id="399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400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85" r:id="rId62"/>
    <p:sldId id="386" r:id="rId63"/>
    <p:sldId id="401" r:id="rId64"/>
    <p:sldId id="387" r:id="rId65"/>
    <p:sldId id="388" r:id="rId66"/>
    <p:sldId id="402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453" r:id="rId75"/>
    <p:sldId id="454" r:id="rId76"/>
    <p:sldId id="455" r:id="rId77"/>
  </p:sldIdLst>
  <p:sldSz cx="9144000" cy="6858000" type="screen4x3"/>
  <p:notesSz cx="7010400" cy="92964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 userDrawn="1">
          <p15:clr>
            <a:srgbClr val="A4A3A4"/>
          </p15:clr>
        </p15:guide>
        <p15:guide id="2" pos="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271"/>
    <p:restoredTop sz="94660"/>
  </p:normalViewPr>
  <p:slideViewPr>
    <p:cSldViewPr snapToGrid="0" showGuides="1">
      <p:cViewPr varScale="1">
        <p:scale>
          <a:sx n="60" d="100"/>
          <a:sy n="60" d="100"/>
        </p:scale>
        <p:origin x="-811" y="-8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5.xml"/><Relationship Id="rId79" Type="http://schemas.openxmlformats.org/officeDocument/2006/relationships/presProps" Target="presProps.xml"/><Relationship Id="rId78" Type="http://schemas.openxmlformats.org/officeDocument/2006/relationships/handoutMaster" Target="handoutMasters/handoutMaster1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88261" tIns="44132" rIns="88261" bIns="44132" numCol="1" anchor="ctr" anchorCtr="0" compatLnSpc="1"/>
          <a:lstStyle>
            <a:lvl1pPr defTabSz="883285">
              <a:defRPr sz="1100">
                <a:latin typeface="Helvetica" pitchFamily="-8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 marL="0" marR="0" lvl="0" indent="0" algn="l" defTabSz="8832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pitchFamily="-8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3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88261" tIns="44132" rIns="88261" bIns="44132" numCol="1" anchor="ctr" anchorCtr="0" compatLnSpc="1"/>
          <a:lstStyle>
            <a:lvl1pPr algn="r" defTabSz="883285">
              <a:defRPr sz="1100">
                <a:latin typeface="Helvetica" pitchFamily="-8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 marL="0" marR="0" lvl="0" indent="0" algn="r" defTabSz="8832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pitchFamily="-8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88261" tIns="44132" rIns="88261" bIns="44132" numCol="1" anchor="b" anchorCtr="0" compatLnSpc="1"/>
          <a:lstStyle>
            <a:lvl1pPr defTabSz="883285">
              <a:defRPr sz="1100">
                <a:latin typeface="Helvetica" pitchFamily="-8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 marL="0" marR="0" lvl="0" indent="0" algn="l" defTabSz="8832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pitchFamily="-8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3" cy="442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88261" tIns="44132" rIns="88261" bIns="44132" numCol="1" anchor="b" anchorCtr="0" compatLnSpc="1"/>
          <a:p>
            <a:pPr lvl="0" algn="r" defTabSz="882650">
              <a:buNone/>
            </a:pPr>
            <a:fld id="{9A0DB2DC-4C9A-4742-B13C-FB6460FD3503}" type="slidenum">
              <a:rPr lang="en-US" sz="1100" dirty="0">
                <a:latin typeface="Helvetica" pitchFamily="-84" charset="0"/>
              </a:rPr>
            </a:fld>
            <a:endParaRPr lang="en-US" sz="1100" dirty="0">
              <a:latin typeface="Helvetica" pitchFamily="-8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3160" tIns="46580" rIns="93160" bIns="46580" numCol="1" anchor="ctr" anchorCtr="0" compatLnSpc="1"/>
          <a:lstStyle>
            <a:lvl1pPr defTabSz="930910">
              <a:defRPr sz="1200"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 marL="0" marR="0" lvl="0" indent="0" algn="l" defTabSz="9309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8" cy="463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3160" tIns="46580" rIns="93160" bIns="46580" numCol="1" anchor="ctr" anchorCtr="0" compatLnSpc="1"/>
          <a:lstStyle>
            <a:lvl1pPr algn="r" defTabSz="930910">
              <a:defRPr sz="1200"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 marL="0" marR="0" lvl="0" indent="0" algn="r" defTabSz="9309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75780" name="Rectangle 4"/>
          <p:cNvSpPr>
            <a:spLocks noTextEdit="1"/>
          </p:cNvSpPr>
          <p:nvPr>
            <p:ph type="sldImg" idx="2"/>
          </p:nvPr>
        </p:nvSpPr>
        <p:spPr>
          <a:xfrm>
            <a:off x="1182688" y="698500"/>
            <a:ext cx="4646612" cy="3486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3160" tIns="46580" rIns="93160" bIns="4658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3160" tIns="46580" rIns="93160" bIns="46580" numCol="1" anchor="b" anchorCtr="0" compatLnSpc="1"/>
          <a:lstStyle>
            <a:lvl1pPr defTabSz="930910">
              <a:defRPr sz="1200"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 marL="0" marR="0" lvl="0" indent="0" algn="l" defTabSz="93091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3160" tIns="46580" rIns="93160" bIns="46580" numCol="1" anchor="b" anchorCtr="0" compatLnSpc="1"/>
          <a:p>
            <a:pPr lvl="0" algn="r" defTabSz="930275">
              <a:buNone/>
            </a:pPr>
            <a:fld id="{9A0DB2DC-4C9A-4742-B13C-FB6460FD3503}" type="slidenum">
              <a:rPr lang="en-US" sz="1200" dirty="0">
                <a:latin typeface="Times New Roman" panose="02020603050405020304" pitchFamily="18" charset="0"/>
              </a:rPr>
            </a:fld>
            <a:endParaRPr lang="en-US" sz="1200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7680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8601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8704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880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8909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011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113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216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318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421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523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7782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625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728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830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9933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035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137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240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342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445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547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7885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649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752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854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0957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059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161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264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36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469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571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7987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673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776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878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1981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2083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2185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2288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2390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2493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2595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8089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2697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2800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2902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005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107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209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312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414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517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619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8192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721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824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392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14029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8294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8397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</a:ln>
        </p:spPr>
        <p:txBody>
          <a:bodyPr wrap="none" lIns="93160" tIns="46580" rIns="93160" bIns="46580" anchor="b" anchorCtr="0"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-84" charset="0"/>
              </a:rPr>
            </a:fld>
            <a:endParaRPr lang="en-US" altLang="en-US" sz="1200" dirty="0">
              <a:latin typeface="Helvetica" pitchFamily="-84" charset="0"/>
            </a:endParaRPr>
          </a:p>
        </p:txBody>
      </p:sp>
      <p:sp>
        <p:nvSpPr>
          <p:cNvPr id="8499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none" lIns="93160" tIns="46580" rIns="93160" bIns="46580" anchor="ctr" anchorCtr="0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3"/>
          <p:cNvGrpSpPr/>
          <p:nvPr/>
        </p:nvGrpSpPr>
        <p:grpSpPr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Helvetica" pitchFamily="-84" charset="0"/>
                <a:ea typeface="MS PGothic" panose="020B0600070205080204" pitchFamily="34" charset="-128"/>
                <a:cs typeface="+mn-cs"/>
              </a:rPr>
              <a:t>Silberschatz, Galvin and Gagne ©2013</a:t>
            </a:r>
            <a:endParaRPr kumimoji="0" lang="en-US" altLang="en-US" sz="1000" b="1" i="0" u="none" strike="noStrike" kern="120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Helvetica" pitchFamily="-8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6988" y="6613525"/>
            <a:ext cx="26955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Helvetica" pitchFamily="-84" charset="0"/>
                <a:ea typeface="MS PGothic" panose="020B0600070205080204" pitchFamily="34" charset="-128"/>
                <a:cs typeface="+mn-cs"/>
              </a:rPr>
              <a:t>Operating System Concepts – 9</a:t>
            </a:r>
            <a:r>
              <a:rPr kumimoji="0" lang="en-US" altLang="en-US" sz="1000" b="1" i="0" u="none" strike="noStrike" kern="1200" cap="none" spc="0" normalizeH="0" baseline="3000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Helvetica" pitchFamily="-84" charset="0"/>
                <a:ea typeface="MS PGothic" panose="020B0600070205080204" pitchFamily="34" charset="-128"/>
                <a:cs typeface="+mn-cs"/>
              </a:rPr>
              <a:t>th</a:t>
            </a:r>
            <a:r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Helvetica" pitchFamily="-84" charset="0"/>
                <a:ea typeface="MS PGothic" panose="020B0600070205080204" pitchFamily="34" charset="-128"/>
                <a:cs typeface="+mn-cs"/>
              </a:rPr>
              <a:t> Edition</a:t>
            </a:r>
            <a:endParaRPr kumimoji="0" lang="en-US" altLang="en-US" sz="1000" b="1" i="0" u="none" strike="noStrike" kern="1200" cap="none" spc="0" normalizeH="0" baseline="0" noProof="0" smtClean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Helvetica" pitchFamily="-8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2053" name="Picture 9" descr="dino_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38" y="4157663"/>
            <a:ext cx="2062162" cy="1593850"/>
          </a:xfrm>
          <a:prstGeom prst="rect">
            <a:avLst/>
          </a:prstGeom>
          <a:noFill/>
          <a:ln w="76200" cap="flat" cmpd="sng">
            <a:solidFill>
              <a:srgbClr val="336699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endParaRPr kumimoji="1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jpeg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dino_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750" y="0"/>
            <a:ext cx="1195388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762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p>
            <a:pPr lvl="0" algn="ctr">
              <a:spcBef>
                <a:spcPct val="50000"/>
              </a:spcBef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8.</a:t>
            </a:r>
            <a:fld id="{9A0DB2DC-4C9A-4742-B13C-FB6460FD3503}" type="slidenum"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</a:fld>
            <a:endParaRPr lang="en-US" altLang="en-US" sz="1000" b="1" dirty="0">
              <a:solidFill>
                <a:srgbClr val="006699"/>
              </a:solidFill>
              <a:latin typeface="Helvetica" pitchFamily="-84" charset="0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Helvetica" pitchFamily="-84" charset="0"/>
                <a:ea typeface="MS PGothic" panose="020B0600070205080204" pitchFamily="34" charset="-128"/>
                <a:cs typeface="+mn-cs"/>
              </a:rPr>
              <a:t>Silberschatz, Galvin and Gagne ©2013</a:t>
            </a:r>
            <a:endParaRPr kumimoji="0" lang="en-US" altLang="en-US" sz="1000" b="1" i="0" u="none" strike="noStrike" kern="1200" cap="none" spc="0" normalizeH="0" baseline="0" noProof="0" smtClean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Helvetica" pitchFamily="-8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85738" y="6621463"/>
            <a:ext cx="26384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Helvetica" pitchFamily="-84" charset="0"/>
                <a:ea typeface="MS PGothic" panose="020B0600070205080204" pitchFamily="34" charset="-128"/>
                <a:cs typeface="+mn-cs"/>
              </a:rPr>
              <a:t>Operating System Concepts – 9</a:t>
            </a:r>
            <a:r>
              <a:rPr kumimoji="0" lang="en-US" altLang="en-US" sz="1000" b="1" i="0" u="none" strike="noStrike" kern="1200" cap="none" spc="0" normalizeH="0" baseline="3000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Helvetica" pitchFamily="-84" charset="0"/>
                <a:ea typeface="MS PGothic" panose="020B0600070205080204" pitchFamily="34" charset="-128"/>
                <a:cs typeface="+mn-cs"/>
              </a:rPr>
              <a:t>th</a:t>
            </a:r>
            <a:r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Helvetica" pitchFamily="-84" charset="0"/>
                <a:ea typeface="MS PGothic" panose="020B0600070205080204" pitchFamily="34" charset="-128"/>
                <a:cs typeface="+mn-cs"/>
              </a:rPr>
              <a:t> Edition</a:t>
            </a:r>
            <a:endParaRPr kumimoji="0" lang="en-US" altLang="en-US" sz="1000" b="1" i="0" u="none" strike="noStrike" kern="1200" cap="none" spc="0" normalizeH="0" baseline="0" noProof="0" smtClean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Helvetica" pitchFamily="-8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036" name="Picture 12" descr="dino_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3988" y="5849938"/>
            <a:ext cx="1284287" cy="792162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anose="020B0600070205080204" pitchFamily="3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ctrTitle"/>
          </p:nvPr>
        </p:nvSpPr>
        <p:spPr>
          <a:xfrm>
            <a:off x="685800" y="793750"/>
            <a:ext cx="7772400" cy="2128838"/>
          </a:xfrm>
          <a:ln/>
        </p:spPr>
        <p:txBody>
          <a:bodyPr vert="horz" wrap="square" lIns="91440" tIns="45720" rIns="91440" bIns="45720" anchor="b" anchorCtr="0"/>
          <a:p>
            <a:pPr eaLnBrk="1" hangingPunct="1">
              <a:buClrTx/>
              <a:buSzTx/>
              <a:buFontTx/>
            </a:pPr>
            <a:r>
              <a:rPr lang="en-US" altLang="en-US" dirty="0">
                <a:latin typeface="+mj-lt"/>
                <a:ea typeface="MS PGothic" panose="020B0600070205080204" pitchFamily="34" charset="-128"/>
                <a:cs typeface="MS PGothic" panose="020B0600070205080204" pitchFamily="34" charset="-128"/>
              </a:rPr>
              <a:t>Chapter 8:  Main Memory</a:t>
            </a:r>
            <a:endParaRPr lang="en-US" altLang="en-US" dirty="0">
              <a:latin typeface="+mj-lt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1376363" y="198438"/>
            <a:ext cx="7548562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Logical vs. Physical Address Space</a:t>
            </a:r>
            <a:endParaRPr lang="en-US" altLang="en-US" dirty="0"/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>
          <a:xfrm>
            <a:off x="873125" y="1236663"/>
            <a:ext cx="7127875" cy="4468812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3366FF"/>
                </a:solidFill>
              </a:rPr>
              <a:t>physical address 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  <a:endParaRPr lang="en-US" altLang="en-US" dirty="0"/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Logical 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3366FF"/>
                </a:solidFill>
              </a:rPr>
              <a:t>virtual address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Physical 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  <a:endParaRPr lang="en-US" altLang="en-US" dirty="0"/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  <a:endParaRPr lang="en-US" altLang="en-US" dirty="0"/>
          </a:p>
          <a:p>
            <a:r>
              <a:rPr lang="en-US" altLang="en-US" b="1" dirty="0">
                <a:solidFill>
                  <a:srgbClr val="3366FF"/>
                </a:solidFill>
              </a:rPr>
              <a:t>Logical address space </a:t>
            </a:r>
            <a:r>
              <a:rPr lang="en-US" altLang="en-US" dirty="0"/>
              <a:t>is the set of all logical addresses generated by a program</a:t>
            </a:r>
            <a:endParaRPr lang="en-US" altLang="en-US" dirty="0"/>
          </a:p>
          <a:p>
            <a:r>
              <a:rPr lang="en-US" altLang="en-US" b="1" dirty="0">
                <a:solidFill>
                  <a:srgbClr val="3366FF"/>
                </a:solidFill>
              </a:rPr>
              <a:t>Physical address space </a:t>
            </a:r>
            <a:r>
              <a:rPr lang="en-US" altLang="en-US" dirty="0"/>
              <a:t>is the set of all physical addresses generated by a program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879475" y="141288"/>
            <a:ext cx="7839075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  <a:endParaRPr lang="en-US" altLang="en-US" dirty="0"/>
          </a:p>
        </p:txBody>
      </p:sp>
      <p:sp>
        <p:nvSpPr>
          <p:cNvPr id="13315" name="Rectangle 3"/>
          <p:cNvSpPr>
            <a:spLocks noGrp="1"/>
          </p:cNvSpPr>
          <p:nvPr>
            <p:ph idx="1"/>
          </p:nvPr>
        </p:nvSpPr>
        <p:spPr>
          <a:xfrm>
            <a:off x="857250" y="1063625"/>
            <a:ext cx="7080250" cy="4484688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Hardware device that at run time maps virtual to physical address</a:t>
            </a:r>
            <a:endParaRPr lang="en-US" altLang="en-US" sz="800" dirty="0"/>
          </a:p>
          <a:p>
            <a:r>
              <a:rPr lang="en-US" altLang="en-US" dirty="0"/>
              <a:t>Many methods possible, covered in the rest of this chapter</a:t>
            </a:r>
            <a:endParaRPr lang="en-US" altLang="en-US" dirty="0"/>
          </a:p>
          <a:p>
            <a:r>
              <a:rPr lang="en-US" altLang="en-US" dirty="0"/>
              <a:t>To start, consider simple scheme where the value in the relocation register is added to every address generated by a user process at the time it is sent to memory</a:t>
            </a:r>
            <a:endParaRPr lang="en-US" altLang="en-US" dirty="0"/>
          </a:p>
          <a:p>
            <a:pPr lvl="1"/>
            <a:r>
              <a:rPr lang="en-US" altLang="en-US" dirty="0"/>
              <a:t>Base register now called </a:t>
            </a:r>
            <a:r>
              <a:rPr lang="en-US" altLang="en-US" b="1" dirty="0">
                <a:solidFill>
                  <a:srgbClr val="0000FF"/>
                </a:solidFill>
              </a:rPr>
              <a:t>relocation register</a:t>
            </a:r>
            <a:endParaRPr lang="en-US" altLang="en-US" dirty="0"/>
          </a:p>
          <a:p>
            <a:pPr lvl="1"/>
            <a:r>
              <a:rPr lang="en-US" altLang="en-US" dirty="0"/>
              <a:t>MS-DOS on Intel 80x86 used 4 relocation registers</a:t>
            </a:r>
            <a:endParaRPr lang="en-US" altLang="en-US" sz="800" dirty="0"/>
          </a:p>
          <a:p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  <a:endParaRPr lang="en-US" altLang="en-US" dirty="0"/>
          </a:p>
          <a:p>
            <a:pPr lvl="1"/>
            <a:r>
              <a:rPr lang="en-US" altLang="en-US" dirty="0"/>
              <a:t>Execution-time binding occurs when reference is made to location in memory</a:t>
            </a:r>
            <a:endParaRPr lang="en-US" altLang="en-US" dirty="0"/>
          </a:p>
          <a:p>
            <a:pPr lvl="1"/>
            <a:r>
              <a:rPr lang="en-US" altLang="en-US" dirty="0"/>
              <a:t>Logical address bound to physical addresses</a:t>
            </a:r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919163" y="79375"/>
            <a:ext cx="8224837" cy="571500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400" dirty="0"/>
              <a:t>Dynamic relocation using a relocation register</a:t>
            </a:r>
            <a:endParaRPr lang="en-US" altLang="en-US" sz="2400" dirty="0"/>
          </a:p>
        </p:txBody>
      </p:sp>
      <p:pic>
        <p:nvPicPr>
          <p:cNvPr id="1433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8863" y="1655763"/>
            <a:ext cx="3714750" cy="268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Rectangle 3"/>
          <p:cNvSpPr txBox="1"/>
          <p:nvPr/>
        </p:nvSpPr>
        <p:spPr>
          <a:xfrm>
            <a:off x="966788" y="1063625"/>
            <a:ext cx="3921125" cy="5211763"/>
          </a:xfrm>
          <a:prstGeom prst="rect">
            <a:avLst/>
          </a:prstGeom>
          <a:noFill/>
          <a:ln w="9525">
            <a:noFill/>
          </a:ln>
        </p:spPr>
        <p:txBody>
          <a:bodyPr lIns="64008" tIns="32004" rIns="64008" bIns="32004"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dirty="0">
                <a:latin typeface="Helvetica" pitchFamily="-84" charset="0"/>
              </a:rPr>
              <a:t>Routine is not loaded until it is called</a:t>
            </a:r>
            <a:endParaRPr lang="en-US" altLang="en-US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dirty="0">
                <a:latin typeface="Helvetica" pitchFamily="-84" charset="0"/>
              </a:rPr>
              <a:t>Better memory-space utilization; unused routine is never loaded</a:t>
            </a:r>
            <a:endParaRPr lang="en-US" altLang="en-US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dirty="0">
                <a:latin typeface="Helvetica" pitchFamily="-84" charset="0"/>
              </a:rPr>
              <a:t>All routines kept on disk in relocatable load format</a:t>
            </a:r>
            <a:endParaRPr lang="en-US" altLang="en-US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dirty="0">
                <a:latin typeface="Helvetica" pitchFamily="-84" charset="0"/>
              </a:rPr>
              <a:t>Useful when large amounts of code are needed to handle infrequently occurring cases</a:t>
            </a:r>
            <a:endParaRPr lang="en-US" altLang="en-US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dirty="0">
                <a:latin typeface="Helvetica" pitchFamily="-84" charset="0"/>
              </a:rPr>
              <a:t>No special support from the operating system is required</a:t>
            </a:r>
            <a:endParaRPr lang="en-US" altLang="en-US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sz="1400" dirty="0">
                <a:latin typeface="Helvetica" pitchFamily="-84" charset="0"/>
              </a:rPr>
              <a:t>Implemented through program design</a:t>
            </a:r>
            <a:endParaRPr lang="en-US" altLang="en-US" sz="1400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sz="1400" dirty="0">
                <a:latin typeface="Helvetica" pitchFamily="-84" charset="0"/>
              </a:rPr>
              <a:t>OS can help by providing libraries to implement dynamic loading</a:t>
            </a:r>
            <a:endParaRPr lang="en-US" altLang="en-US" sz="1400" dirty="0">
              <a:latin typeface="Helvetica" pitchFamily="-8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Dynamic Linking</a:t>
            </a:r>
            <a:endParaRPr lang="en-US" altLang="en-US" dirty="0"/>
          </a:p>
        </p:txBody>
      </p:sp>
      <p:sp>
        <p:nvSpPr>
          <p:cNvPr id="15363" name="Rectangle 3"/>
          <p:cNvSpPr>
            <a:spLocks noGrp="1"/>
          </p:cNvSpPr>
          <p:nvPr>
            <p:ph idx="1"/>
          </p:nvPr>
        </p:nvSpPr>
        <p:spPr>
          <a:xfrm>
            <a:off x="935038" y="1062038"/>
            <a:ext cx="7116762" cy="46609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b="1" dirty="0">
                <a:solidFill>
                  <a:srgbClr val="3366FF"/>
                </a:solidFill>
              </a:rPr>
              <a:t>Static linking </a:t>
            </a:r>
            <a:r>
              <a:rPr lang="en-US" altLang="en-US" dirty="0"/>
              <a:t>– system libraries and program code combined by the loader into the binary program image</a:t>
            </a:r>
            <a:endParaRPr lang="en-US" altLang="en-US" dirty="0"/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3366FF"/>
                </a:solidFill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  <a:endParaRPr lang="en-US" altLang="ja-JP" dirty="0"/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3366FF"/>
                </a:solidFill>
              </a:rPr>
              <a:t>shared libraries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488950" y="11906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Swapping</a:t>
            </a:r>
            <a:endParaRPr lang="en-US" altLang="en-US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>
          <a:xfrm>
            <a:off x="873125" y="1122363"/>
            <a:ext cx="7051675" cy="5067300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80000"/>
              </a:lnSpc>
            </a:pPr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3366FF"/>
                </a:solidFill>
              </a:rPr>
              <a:t>swapped</a:t>
            </a:r>
            <a:r>
              <a:rPr lang="en-US" altLang="en-US" dirty="0"/>
              <a:t> temporarily out of memory to a backing store, and then brought back into memory for continued execution</a:t>
            </a:r>
            <a:endParaRPr lang="en-US" altLang="en-US" dirty="0"/>
          </a:p>
          <a:p>
            <a:pPr lvl="1">
              <a:lnSpc>
                <a:spcPct val="80000"/>
              </a:lnSpc>
            </a:pPr>
            <a:r>
              <a:rPr lang="en-US" altLang="en-US" dirty="0"/>
              <a:t>Total physical memory space of processes can exceed physical memory</a:t>
            </a: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Backing 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Roll out, roll 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dirty="0"/>
              <a:t>Major part of swap time is transfer time; total transfer time is directly proportional to the amount of memory swapped</a:t>
            </a: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3366FF"/>
                </a:solidFill>
              </a:rPr>
              <a:t>ready 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488950" y="18256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Swapping (Cont.)</a:t>
            </a:r>
            <a:endParaRPr lang="en-US" altLang="en-US" dirty="0"/>
          </a:p>
        </p:txBody>
      </p:sp>
      <p:sp>
        <p:nvSpPr>
          <p:cNvPr id="17411" name="Rectangle 3"/>
          <p:cNvSpPr>
            <a:spLocks noGrp="1"/>
          </p:cNvSpPr>
          <p:nvPr>
            <p:ph idx="1"/>
          </p:nvPr>
        </p:nvSpPr>
        <p:spPr>
          <a:xfrm>
            <a:off x="887413" y="1058863"/>
            <a:ext cx="7169150" cy="5067300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80000"/>
              </a:lnSpc>
            </a:pPr>
            <a:r>
              <a:rPr lang="en-US" altLang="en-US" dirty="0"/>
              <a:t>Does the swapped out process need to swap back in to same physical addresses?</a:t>
            </a: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dirty="0"/>
              <a:t>Depends on address binding method</a:t>
            </a:r>
            <a:endParaRPr lang="en-US" altLang="en-US" dirty="0"/>
          </a:p>
          <a:p>
            <a:pPr lvl="1">
              <a:lnSpc>
                <a:spcPct val="80000"/>
              </a:lnSpc>
            </a:pPr>
            <a:r>
              <a:rPr lang="en-US" altLang="en-US" dirty="0"/>
              <a:t>Plus consider pending I/O to / from process memory space</a:t>
            </a: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dirty="0"/>
              <a:t>Modified versions of swapping are found on many systems (i.e., UNIX, Linux, and Windows)</a:t>
            </a:r>
            <a:endParaRPr lang="en-US" altLang="en-US" dirty="0"/>
          </a:p>
          <a:p>
            <a:pPr lvl="1"/>
            <a:r>
              <a:rPr lang="en-US" altLang="en-US" dirty="0"/>
              <a:t>Swapping normally disabled</a:t>
            </a:r>
            <a:endParaRPr lang="en-US" altLang="en-US" dirty="0"/>
          </a:p>
          <a:p>
            <a:pPr lvl="1"/>
            <a:r>
              <a:rPr lang="en-US" altLang="en-US" dirty="0"/>
              <a:t>Started if more than threshold amount of memory allocated</a:t>
            </a:r>
            <a:endParaRPr lang="en-US" altLang="en-US" dirty="0"/>
          </a:p>
          <a:p>
            <a:pPr lvl="1"/>
            <a:r>
              <a:rPr lang="en-US" altLang="en-US" dirty="0"/>
              <a:t>Disabled again once memory demand reduced below threshold</a:t>
            </a:r>
            <a:endParaRPr lang="en-US" altLang="en-US" dirty="0"/>
          </a:p>
          <a:p>
            <a:pPr>
              <a:lnSpc>
                <a:spcPct val="80000"/>
              </a:lnSpc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817563" y="182563"/>
            <a:ext cx="7869237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18435" name="Picture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213" y="1400175"/>
            <a:ext cx="5099050" cy="3814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271588" y="166688"/>
            <a:ext cx="7635875" cy="576262"/>
          </a:xfrm>
          <a:ln/>
        </p:spPr>
        <p:txBody>
          <a:bodyPr vert="horz" wrap="square" lIns="91440" tIns="45720" rIns="91440" bIns="45720" anchor="b" anchorCtr="0"/>
          <a:p>
            <a:r>
              <a:rPr lang="en-US" altLang="en-US" sz="2800" dirty="0"/>
              <a:t>Context Switch Time including Swapping</a:t>
            </a:r>
            <a:endParaRPr lang="en-US" altLang="en-US" sz="2800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869950" y="1112838"/>
            <a:ext cx="6950075" cy="4754562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If next processes to be put on CPU is not in memory, need to swap out a process and swap in target process</a:t>
            </a:r>
            <a:endParaRPr lang="en-US" altLang="en-US" dirty="0"/>
          </a:p>
          <a:p>
            <a:r>
              <a:rPr lang="en-US" altLang="en-US" dirty="0"/>
              <a:t>Context switch time can then be very high</a:t>
            </a:r>
            <a:endParaRPr lang="en-US" altLang="en-US" dirty="0"/>
          </a:p>
          <a:p>
            <a:r>
              <a:rPr lang="en-US" altLang="en-US" dirty="0"/>
              <a:t>100MB process swapping to hard disk with transfer rate of 50MB/sec</a:t>
            </a:r>
            <a:endParaRPr lang="en-US" altLang="en-US" dirty="0"/>
          </a:p>
          <a:p>
            <a:pPr lvl="1"/>
            <a:r>
              <a:rPr lang="en-US" altLang="en-US" dirty="0"/>
              <a:t>Swap out time of 2000 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  <a:endParaRPr lang="en-US" altLang="en-US" dirty="0"/>
          </a:p>
          <a:p>
            <a:pPr lvl="1"/>
            <a:r>
              <a:rPr lang="en-US" altLang="en-US" dirty="0"/>
              <a:t>Total context switch swapping component time of 4000ms (4 seconds)</a:t>
            </a:r>
            <a:endParaRPr lang="en-US" altLang="en-US" dirty="0"/>
          </a:p>
          <a:p>
            <a:r>
              <a:rPr lang="en-US" altLang="en-US" dirty="0"/>
              <a:t>Can reduce if reduce size of memory swapped – by knowing how much memory really being used</a:t>
            </a:r>
            <a:endParaRPr lang="en-US" altLang="en-US" dirty="0"/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request_memory() </a:t>
            </a:r>
            <a:r>
              <a:rPr lang="en-US" altLang="en-US" dirty="0"/>
              <a:t>and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release_memory()</a:t>
            </a:r>
            <a:endParaRPr lang="en-US" altLang="en-US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382713" y="166688"/>
            <a:ext cx="7635875" cy="576262"/>
          </a:xfrm>
          <a:ln/>
        </p:spPr>
        <p:txBody>
          <a:bodyPr vert="horz" wrap="square" lIns="91440" tIns="45720" rIns="91440" bIns="45720" anchor="b" anchorCtr="0"/>
          <a:p>
            <a:r>
              <a:rPr lang="en-US" altLang="en-US" sz="2800" dirty="0"/>
              <a:t>Context Switch Time and Swapping (Cont.)</a:t>
            </a:r>
            <a:endParaRPr lang="en-US" altLang="en-US" sz="2800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806450" y="1160463"/>
            <a:ext cx="7343775" cy="4754562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Other constraints as well on swapping</a:t>
            </a:r>
            <a:endParaRPr lang="en-US" altLang="en-US" dirty="0"/>
          </a:p>
          <a:p>
            <a:pPr lvl="1"/>
            <a:r>
              <a:rPr lang="en-US" altLang="en-US" dirty="0"/>
              <a:t>Pending I/O – can’t swap out as I/O would occur to wrong process</a:t>
            </a:r>
            <a:endParaRPr lang="en-US" altLang="en-US" dirty="0"/>
          </a:p>
          <a:p>
            <a:pPr lvl="1"/>
            <a:r>
              <a:rPr lang="en-US" altLang="en-US" dirty="0"/>
              <a:t>Or always transfer I/O to kernel space, then to I/O device</a:t>
            </a:r>
            <a:endParaRPr lang="en-US" altLang="en-US" dirty="0"/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3366FF"/>
                </a:solidFill>
              </a:rPr>
              <a:t>double buffering</a:t>
            </a:r>
            <a:r>
              <a:rPr lang="en-US" altLang="en-US" dirty="0"/>
              <a:t>, adds overhead</a:t>
            </a:r>
            <a:endParaRPr lang="en-US" altLang="en-US" dirty="0"/>
          </a:p>
          <a:p>
            <a:r>
              <a:rPr lang="en-US" altLang="en-US" dirty="0"/>
              <a:t>Standard swapping not used in modern operating systems</a:t>
            </a:r>
            <a:endParaRPr lang="en-US" altLang="en-US" dirty="0"/>
          </a:p>
          <a:p>
            <a:pPr lvl="1"/>
            <a:r>
              <a:rPr lang="en-US" altLang="en-US" dirty="0"/>
              <a:t>But modified version common</a:t>
            </a:r>
            <a:endParaRPr lang="en-US" altLang="en-US" dirty="0"/>
          </a:p>
          <a:p>
            <a:pPr lvl="2"/>
            <a:r>
              <a:rPr lang="en-US" altLang="en-US" dirty="0"/>
              <a:t>Swap only when free memory extremely low</a:t>
            </a:r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88950" y="166688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r>
              <a:rPr lang="en-US" altLang="en-US" dirty="0"/>
              <a:t>Swapping on Mobile Systems</a:t>
            </a:r>
            <a:endParaRPr lang="en-US" alt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947738" y="1060450"/>
            <a:ext cx="7723187" cy="4935538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Not typically supported</a:t>
            </a:r>
            <a:endParaRPr lang="en-US" altLang="en-US" dirty="0"/>
          </a:p>
          <a:p>
            <a:pPr lvl="1"/>
            <a:r>
              <a:rPr lang="en-US" altLang="en-US" dirty="0"/>
              <a:t>Flash memory based</a:t>
            </a:r>
            <a:endParaRPr lang="en-US" altLang="en-US" dirty="0"/>
          </a:p>
          <a:p>
            <a:pPr lvl="2"/>
            <a:r>
              <a:rPr lang="en-US" altLang="en-US" dirty="0"/>
              <a:t>Small amount of space</a:t>
            </a:r>
            <a:endParaRPr lang="en-US" altLang="en-US" dirty="0"/>
          </a:p>
          <a:p>
            <a:pPr lvl="2"/>
            <a:r>
              <a:rPr lang="en-US" altLang="en-US" dirty="0"/>
              <a:t>Limited number of write cycles</a:t>
            </a:r>
            <a:endParaRPr lang="en-US" altLang="en-US" dirty="0"/>
          </a:p>
          <a:p>
            <a:pPr lvl="2"/>
            <a:r>
              <a:rPr lang="en-US" altLang="en-US" dirty="0"/>
              <a:t>Poor throughput between flash memory and CPU on mobile platform</a:t>
            </a:r>
            <a:endParaRPr lang="en-US" altLang="en-US" dirty="0"/>
          </a:p>
          <a:p>
            <a:r>
              <a:rPr lang="en-US" altLang="en-US" dirty="0"/>
              <a:t>Instead use other methods to free memory if low</a:t>
            </a:r>
            <a:endParaRPr lang="en-US" altLang="en-US" dirty="0"/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  <a:endParaRPr lang="en-US" altLang="en-US" dirty="0"/>
          </a:p>
          <a:p>
            <a:pPr lvl="2"/>
            <a:r>
              <a:rPr lang="en-US" altLang="en-US" dirty="0"/>
              <a:t>Read-only data thrown out and reloaded from flash if needed</a:t>
            </a:r>
            <a:endParaRPr lang="en-US" altLang="en-US" dirty="0"/>
          </a:p>
          <a:p>
            <a:pPr lvl="2"/>
            <a:r>
              <a:rPr lang="en-US" altLang="en-US" dirty="0"/>
              <a:t>Failure to free can result in termination</a:t>
            </a:r>
            <a:endParaRPr lang="en-US" altLang="en-US" dirty="0"/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3366FF"/>
                </a:solidFill>
              </a:rPr>
              <a:t>application state</a:t>
            </a:r>
            <a:r>
              <a:rPr lang="en-US" altLang="en-US" dirty="0"/>
              <a:t> to flash for fast restart</a:t>
            </a:r>
            <a:endParaRPr lang="en-US" altLang="en-US" dirty="0"/>
          </a:p>
          <a:p>
            <a:pPr lvl="1"/>
            <a:r>
              <a:rPr lang="en-US" altLang="en-US" dirty="0"/>
              <a:t>Both OSes support paging as discussed below</a:t>
            </a: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1006475" y="214313"/>
            <a:ext cx="7743825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Chapter 8:  Memory Management</a:t>
            </a:r>
            <a:endParaRPr lang="en-US" altLang="en-US" dirty="0"/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>
          <a:xfrm>
            <a:off x="876300" y="1174750"/>
            <a:ext cx="7351713" cy="44831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Background</a:t>
            </a:r>
            <a:endParaRPr lang="en-US" altLang="en-US" dirty="0"/>
          </a:p>
          <a:p>
            <a:r>
              <a:rPr lang="en-US" altLang="en-US" dirty="0"/>
              <a:t>Swapping </a:t>
            </a:r>
            <a:endParaRPr lang="en-US" altLang="en-US" dirty="0"/>
          </a:p>
          <a:p>
            <a:r>
              <a:rPr lang="en-US" altLang="en-US" dirty="0"/>
              <a:t>Contiguous Memory Allocation</a:t>
            </a:r>
            <a:endParaRPr lang="en-US" altLang="en-US" dirty="0"/>
          </a:p>
          <a:p>
            <a:r>
              <a:rPr lang="en-US" altLang="en-US" dirty="0"/>
              <a:t>Segmentation</a:t>
            </a:r>
            <a:endParaRPr lang="en-US" altLang="en-US" dirty="0"/>
          </a:p>
          <a:p>
            <a:r>
              <a:rPr lang="en-US" altLang="en-US" dirty="0"/>
              <a:t>Paging</a:t>
            </a:r>
            <a:endParaRPr lang="en-US" altLang="en-US" dirty="0"/>
          </a:p>
          <a:p>
            <a:r>
              <a:rPr lang="en-US" altLang="en-US" dirty="0"/>
              <a:t>Structure of the Page Table</a:t>
            </a:r>
            <a:endParaRPr lang="en-US" altLang="en-US" dirty="0"/>
          </a:p>
          <a:p>
            <a:r>
              <a:rPr lang="en-US" altLang="en-US" dirty="0"/>
              <a:t>Example: The Intel 32 and 64-bit Architectures</a:t>
            </a:r>
            <a:endParaRPr lang="en-US" altLang="en-US" dirty="0"/>
          </a:p>
          <a:p>
            <a:r>
              <a:rPr lang="en-US" altLang="en-US" dirty="0"/>
              <a:t>Example: ARM Architecture</a:t>
            </a: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1026"/>
          <p:cNvSpPr>
            <a:spLocks noGrp="1"/>
          </p:cNvSpPr>
          <p:nvPr>
            <p:ph type="title"/>
          </p:nvPr>
        </p:nvSpPr>
        <p:spPr>
          <a:xfrm>
            <a:off x="866775" y="166688"/>
            <a:ext cx="7820025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Contiguous Allocation</a:t>
            </a:r>
            <a:endParaRPr lang="en-US" altLang="en-US" dirty="0"/>
          </a:p>
        </p:txBody>
      </p:sp>
      <p:sp>
        <p:nvSpPr>
          <p:cNvPr id="22531" name="Rectangle 1027"/>
          <p:cNvSpPr>
            <a:spLocks noGrp="1"/>
          </p:cNvSpPr>
          <p:nvPr>
            <p:ph idx="1"/>
          </p:nvPr>
        </p:nvSpPr>
        <p:spPr>
          <a:xfrm>
            <a:off x="825500" y="1077913"/>
            <a:ext cx="7262813" cy="49911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Main memory must support both OS and user processes</a:t>
            </a:r>
            <a:endParaRPr lang="en-US" altLang="en-US" dirty="0"/>
          </a:p>
          <a:p>
            <a:r>
              <a:rPr lang="en-US" altLang="en-US" dirty="0"/>
              <a:t>Limited resource, must allocate efficiently</a:t>
            </a:r>
            <a:endParaRPr lang="en-US" altLang="en-US" dirty="0"/>
          </a:p>
          <a:p>
            <a:r>
              <a:rPr lang="en-US" altLang="en-US" dirty="0"/>
              <a:t>Contiguous allocation is one early method</a:t>
            </a:r>
            <a:endParaRPr lang="en-US" altLang="en-US" dirty="0"/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00FF"/>
                </a:solidFill>
              </a:rPr>
              <a:t>partitions</a:t>
            </a:r>
            <a:r>
              <a:rPr lang="en-US" altLang="en-US" dirty="0"/>
              <a:t>:</a:t>
            </a:r>
            <a:endParaRPr lang="en-US" altLang="en-US" dirty="0"/>
          </a:p>
          <a:p>
            <a:pPr lvl="1"/>
            <a:r>
              <a:rPr lang="en-US" altLang="en-US" dirty="0"/>
              <a:t>Resident operating system, usually held in low memory with interrupt vector</a:t>
            </a:r>
            <a:endParaRPr lang="en-US" altLang="en-US" dirty="0"/>
          </a:p>
          <a:p>
            <a:pPr lvl="1"/>
            <a:r>
              <a:rPr lang="en-US" altLang="en-US" dirty="0"/>
              <a:t>User processes then held in high memory</a:t>
            </a:r>
            <a:endParaRPr lang="en-US" altLang="en-US" dirty="0"/>
          </a:p>
          <a:p>
            <a:pPr lvl="1"/>
            <a:r>
              <a:rPr lang="en-US" altLang="en-US" dirty="0"/>
              <a:t>Each process contained in single contiguous section of memory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1026"/>
          <p:cNvSpPr>
            <a:spLocks noGrp="1"/>
          </p:cNvSpPr>
          <p:nvPr>
            <p:ph type="title"/>
          </p:nvPr>
        </p:nvSpPr>
        <p:spPr>
          <a:xfrm>
            <a:off x="866775" y="166688"/>
            <a:ext cx="7820025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Contiguous Allocation (Cont.)</a:t>
            </a:r>
            <a:endParaRPr lang="en-US" altLang="en-US" dirty="0"/>
          </a:p>
        </p:txBody>
      </p:sp>
      <p:sp>
        <p:nvSpPr>
          <p:cNvPr id="23555" name="Rectangle 1027"/>
          <p:cNvSpPr>
            <a:spLocks noGrp="1"/>
          </p:cNvSpPr>
          <p:nvPr>
            <p:ph idx="1"/>
          </p:nvPr>
        </p:nvSpPr>
        <p:spPr>
          <a:xfrm>
            <a:off x="919163" y="1093788"/>
            <a:ext cx="7262812" cy="49911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Relocation registers used to protect user processes from each other, and from changing operating-system code and data</a:t>
            </a:r>
            <a:endParaRPr lang="en-US" altLang="en-US" dirty="0"/>
          </a:p>
          <a:p>
            <a:pPr lvl="1"/>
            <a:r>
              <a:rPr lang="en-US" altLang="en-US" dirty="0"/>
              <a:t>Base register contains value of smallest physical address</a:t>
            </a:r>
            <a:endParaRPr lang="en-US" altLang="en-US" dirty="0"/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  <a:endParaRPr lang="en-US" altLang="en-US" dirty="0"/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  <a:endParaRPr lang="en-US" altLang="en-US" i="1" dirty="0"/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00FF"/>
                </a:solidFill>
              </a:rPr>
              <a:t>transient </a:t>
            </a:r>
            <a:r>
              <a:rPr lang="en-US" altLang="en-US" dirty="0"/>
              <a:t>and kernel changing size</a:t>
            </a:r>
            <a:endParaRPr lang="en-US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1003300" y="166688"/>
            <a:ext cx="8442325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400" dirty="0"/>
              <a:t>Hardware Support for Relocation and Limit Registers</a:t>
            </a:r>
            <a:endParaRPr lang="en-US" altLang="en-US" sz="2400" dirty="0"/>
          </a:p>
        </p:txBody>
      </p:sp>
      <p:pic>
        <p:nvPicPr>
          <p:cNvPr id="24579" name="Picture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675" y="1347788"/>
            <a:ext cx="5845175" cy="2901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914400" y="598488"/>
            <a:ext cx="7740650" cy="615950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Multiple-partition allocation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5603" name="Rectangle 3"/>
          <p:cNvSpPr>
            <a:spLocks noGrp="1"/>
          </p:cNvSpPr>
          <p:nvPr>
            <p:ph idx="1"/>
          </p:nvPr>
        </p:nvSpPr>
        <p:spPr>
          <a:xfrm>
            <a:off x="787400" y="1004888"/>
            <a:ext cx="7770813" cy="3262312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Multiple-partition allocation</a:t>
            </a:r>
            <a:endParaRPr lang="en-US" altLang="en-US" dirty="0"/>
          </a:p>
          <a:p>
            <a:pPr lvl="1"/>
            <a:r>
              <a:rPr lang="en-US" altLang="en-US" sz="1600" dirty="0"/>
              <a:t>Degree of multiprogramming limited by number of partitions</a:t>
            </a:r>
            <a:endParaRPr lang="en-US" altLang="en-US" sz="1600" dirty="0"/>
          </a:p>
          <a:p>
            <a:pPr lvl="1"/>
            <a:r>
              <a:rPr lang="en-US" altLang="en-US" sz="1600" b="1" dirty="0">
                <a:solidFill>
                  <a:srgbClr val="0000FF"/>
                </a:solidFill>
              </a:rPr>
              <a:t>Variable-partition </a:t>
            </a:r>
            <a:r>
              <a:rPr lang="en-US" altLang="en-US" sz="1600" dirty="0"/>
              <a:t>sizes for efficiency (sized to a given process’ needs)</a:t>
            </a:r>
            <a:endParaRPr lang="en-US" altLang="en-US" sz="1600" dirty="0"/>
          </a:p>
          <a:p>
            <a:pPr lvl="1"/>
            <a:r>
              <a:rPr lang="en-US" altLang="en-US" sz="1600" b="1" dirty="0">
                <a:solidFill>
                  <a:srgbClr val="0000FF"/>
                </a:solidFill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  <a:endParaRPr lang="en-US" altLang="en-US" sz="1600" dirty="0"/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  <a:endParaRPr lang="en-US" altLang="en-US" sz="1600" dirty="0"/>
          </a:p>
          <a:p>
            <a:pPr lvl="1"/>
            <a:r>
              <a:rPr lang="en-US" altLang="en-US" sz="1600" dirty="0"/>
              <a:t>Process exiting frees its partition, adjacent free partitions combined</a:t>
            </a:r>
            <a:endParaRPr lang="en-US" altLang="en-US" sz="1600" dirty="0"/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  <a:endParaRPr lang="en-US" altLang="en-US" sz="1600" dirty="0"/>
          </a:p>
        </p:txBody>
      </p:sp>
      <p:pic>
        <p:nvPicPr>
          <p:cNvPr id="2560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9538" y="4178300"/>
            <a:ext cx="6675437" cy="2176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1260475" y="198438"/>
            <a:ext cx="77724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Dynamic Storage-Allocation Problem</a:t>
            </a:r>
            <a:endParaRPr lang="en-US" altLang="en-US" dirty="0"/>
          </a:p>
        </p:txBody>
      </p:sp>
      <p:sp>
        <p:nvSpPr>
          <p:cNvPr id="26627" name="Rectangle 3"/>
          <p:cNvSpPr>
            <a:spLocks noGrp="1"/>
          </p:cNvSpPr>
          <p:nvPr>
            <p:ph idx="1"/>
          </p:nvPr>
        </p:nvSpPr>
        <p:spPr>
          <a:xfrm>
            <a:off x="1179513" y="1709738"/>
            <a:ext cx="7062787" cy="3624262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  <a:endParaRPr lang="en-US" altLang="en-US" dirty="0"/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  <a:endParaRPr lang="en-US" altLang="en-US" dirty="0"/>
          </a:p>
          <a:p>
            <a:pPr lvl="1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  <a:endParaRPr lang="en-US" altLang="en-US" dirty="0"/>
          </a:p>
        </p:txBody>
      </p:sp>
      <p:sp>
        <p:nvSpPr>
          <p:cNvPr id="26628" name="Text Box 4"/>
          <p:cNvSpPr txBox="1"/>
          <p:nvPr/>
        </p:nvSpPr>
        <p:spPr>
          <a:xfrm>
            <a:off x="919163" y="1169988"/>
            <a:ext cx="6108700" cy="369887"/>
          </a:xfrm>
          <a:prstGeom prst="rect">
            <a:avLst/>
          </a:prstGeom>
          <a:noFill/>
          <a:ln w="9525">
            <a:noFill/>
          </a:ln>
        </p:spPr>
        <p:txBody>
          <a:bodyPr wrap="none" lIns="91435" tIns="45718" rIns="91435" bIns="45718" anchor="ctr" anchorCtr="0">
            <a:spAutoFit/>
          </a:bodyPr>
          <a:p>
            <a:pPr>
              <a:spcBef>
                <a:spcPct val="50000"/>
              </a:spcBef>
            </a:pPr>
            <a:r>
              <a:rPr lang="en-US" altLang="en-US" dirty="0">
                <a:latin typeface="Helvetica" pitchFamily="-84" charset="0"/>
              </a:rPr>
              <a:t>How to satisfy a request of size </a:t>
            </a:r>
            <a:r>
              <a:rPr lang="en-US" altLang="en-US" b="1" i="1" dirty="0">
                <a:latin typeface="Helvetica" pitchFamily="-84" charset="0"/>
              </a:rPr>
              <a:t>n</a:t>
            </a:r>
            <a:r>
              <a:rPr lang="en-US" altLang="en-US" dirty="0">
                <a:latin typeface="Helvetica" pitchFamily="-84" charset="0"/>
              </a:rPr>
              <a:t> from a list of free holes?</a:t>
            </a:r>
            <a:endParaRPr lang="en-US" altLang="en-US" dirty="0">
              <a:latin typeface="Helvetica" pitchFamily="-84" charset="0"/>
            </a:endParaRPr>
          </a:p>
        </p:txBody>
      </p:sp>
      <p:sp>
        <p:nvSpPr>
          <p:cNvPr id="26629" name="Text Box 5"/>
          <p:cNvSpPr txBox="1"/>
          <p:nvPr/>
        </p:nvSpPr>
        <p:spPr>
          <a:xfrm>
            <a:off x="1046163" y="4621213"/>
            <a:ext cx="7600950" cy="646112"/>
          </a:xfrm>
          <a:prstGeom prst="rect">
            <a:avLst/>
          </a:prstGeom>
          <a:noFill/>
          <a:ln w="9525">
            <a:noFill/>
          </a:ln>
        </p:spPr>
        <p:txBody>
          <a:bodyPr lIns="91435" tIns="45718" rIns="91435" bIns="45718" anchor="ctr" anchorCtr="0">
            <a:spAutoFit/>
          </a:bodyPr>
          <a:p>
            <a:pPr>
              <a:spcBef>
                <a:spcPct val="50000"/>
              </a:spcBef>
            </a:pPr>
            <a:r>
              <a:rPr lang="en-US" altLang="en-US" dirty="0">
                <a:latin typeface="Helvetica" pitchFamily="-84" charset="0"/>
              </a:rPr>
              <a:t>First-fit and best-fit better than worst-fit in terms of speed and storage utilization</a:t>
            </a:r>
            <a:endParaRPr lang="en-US" altLang="en-US" dirty="0">
              <a:latin typeface="Helvetica" pitchFamily="-8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1026"/>
          <p:cNvSpPr>
            <a:spLocks noGrp="1"/>
          </p:cNvSpPr>
          <p:nvPr>
            <p:ph type="title"/>
          </p:nvPr>
        </p:nvSpPr>
        <p:spPr>
          <a:xfrm>
            <a:off x="855663" y="152400"/>
            <a:ext cx="7831137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Fragmentation</a:t>
            </a:r>
            <a:endParaRPr lang="en-US" altLang="en-US" dirty="0"/>
          </a:p>
        </p:txBody>
      </p:sp>
      <p:sp>
        <p:nvSpPr>
          <p:cNvPr id="27651" name="Rectangle 1027"/>
          <p:cNvSpPr>
            <a:spLocks noGrp="1"/>
          </p:cNvSpPr>
          <p:nvPr>
            <p:ph idx="1"/>
          </p:nvPr>
        </p:nvSpPr>
        <p:spPr>
          <a:xfrm>
            <a:off x="950913" y="1114425"/>
            <a:ext cx="6770687" cy="4999038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b="1" dirty="0">
                <a:solidFill>
                  <a:srgbClr val="3366FF"/>
                </a:solidFill>
              </a:rPr>
              <a:t>External 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3366FF"/>
                </a:solidFill>
              </a:rPr>
              <a:t>Internal 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  <a:endParaRPr lang="en-US" altLang="en-US" dirty="0"/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  <a:endParaRPr lang="en-US" altLang="en-US" dirty="0"/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3366FF"/>
                </a:solidFill>
              </a:rPr>
              <a:t>50-percent rule</a:t>
            </a:r>
            <a:endParaRPr lang="en-US" altLang="en-US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576263"/>
          </a:xfrm>
          <a:ln/>
        </p:spPr>
        <p:txBody>
          <a:bodyPr vert="horz" wrap="square" lIns="91440" tIns="45720" rIns="91440" bIns="45720" anchor="b" anchorCtr="0"/>
          <a:p>
            <a:r>
              <a:rPr lang="en-US" altLang="en-US" dirty="0"/>
              <a:t>Fragmentation (Cont.)</a:t>
            </a:r>
            <a:endParaRPr lang="en-US" alt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901700" y="1154113"/>
            <a:ext cx="6959600" cy="4530725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3366FF"/>
                </a:solidFill>
              </a:rPr>
              <a:t>compaction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dirty="0"/>
              <a:t>Shuffle memory contents to place all free memory together in one large block</a:t>
            </a:r>
            <a:endParaRPr lang="en-US" altLang="en-US" dirty="0"/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  <a:endParaRPr lang="en-US" altLang="en-US" dirty="0"/>
          </a:p>
          <a:p>
            <a:pPr lvl="1"/>
            <a:r>
              <a:rPr lang="en-US" altLang="en-US" dirty="0"/>
              <a:t>I/O problem</a:t>
            </a:r>
            <a:endParaRPr lang="en-US" altLang="en-US" dirty="0"/>
          </a:p>
          <a:p>
            <a:pPr lvl="2"/>
            <a:r>
              <a:rPr lang="en-US" altLang="en-US" dirty="0"/>
              <a:t>Latch job in memory while it is involved in I/O</a:t>
            </a:r>
            <a:endParaRPr lang="en-US" altLang="en-US" dirty="0"/>
          </a:p>
          <a:p>
            <a:pPr lvl="2"/>
            <a:r>
              <a:rPr lang="en-US" altLang="en-US" dirty="0"/>
              <a:t>Do I/O only into OS buffers</a:t>
            </a:r>
            <a:endParaRPr lang="en-US" altLang="en-US" dirty="0"/>
          </a:p>
          <a:p>
            <a:r>
              <a:rPr lang="en-US" altLang="en-US" dirty="0"/>
              <a:t>Now consider that backing store has same fragmentation problems</a:t>
            </a:r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57200" y="18256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Segmentation</a:t>
            </a:r>
            <a:endParaRPr lang="en-US" altLang="en-US" dirty="0"/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>
          <a:xfrm>
            <a:off x="873125" y="1157288"/>
            <a:ext cx="7702550" cy="4940300"/>
          </a:xfrm>
          <a:ln/>
        </p:spPr>
        <p:txBody>
          <a:bodyPr vert="horz" wrap="square" lIns="91440" tIns="45720" rIns="91440" bIns="45720" anchor="t" anchorCtr="0"/>
          <a:p>
            <a:pPr defTabSz="914400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Memory-management scheme that supports user view of memory </a:t>
            </a:r>
            <a:endParaRPr lang="en-US" altLang="en-US" sz="800" dirty="0"/>
          </a:p>
          <a:p>
            <a:pPr defTabSz="914400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program is a collection of segments</a:t>
            </a:r>
            <a:endParaRPr lang="en-US" altLang="en-US" dirty="0"/>
          </a:p>
          <a:p>
            <a:pPr lvl="1" defTabSz="914400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segment is a logical unit such as: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main program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procedure 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function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method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object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local variables, global variables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common block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stack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symbol table</a:t>
            </a:r>
            <a:endParaRPr lang="en-US" altLang="en-US" dirty="0"/>
          </a:p>
          <a:p>
            <a:pPr defTabSz="914400">
              <a:lnSpc>
                <a:spcPct val="90000"/>
              </a:lnSpc>
              <a:buNone/>
              <a:tabLst>
                <a:tab pos="1831975" algn="l"/>
              </a:tabLst>
            </a:pPr>
            <a:r>
              <a:rPr lang="en-US" altLang="en-US" dirty="0"/>
              <a:t>		arrays</a:t>
            </a: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457200" y="18256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User</a:t>
            </a:r>
            <a:r>
              <a:rPr lang="ja-JP" altLang="en-US" dirty="0"/>
              <a:t>’</a:t>
            </a:r>
            <a:r>
              <a:rPr lang="en-US" altLang="ja-JP" dirty="0"/>
              <a:t>s View of a Program</a:t>
            </a:r>
            <a:endParaRPr lang="en-US" altLang="en-US" sz="2400" dirty="0"/>
          </a:p>
        </p:txBody>
      </p:sp>
      <p:pic>
        <p:nvPicPr>
          <p:cNvPr id="30723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975" y="1233488"/>
            <a:ext cx="3695700" cy="4838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885825" y="136525"/>
            <a:ext cx="7800975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Logical View of Segmentation</a:t>
            </a:r>
            <a:endParaRPr lang="en-US" altLang="en-US" dirty="0"/>
          </a:p>
        </p:txBody>
      </p:sp>
      <p:sp>
        <p:nvSpPr>
          <p:cNvPr id="31747" name="Oval 3"/>
          <p:cNvSpPr/>
          <p:nvPr/>
        </p:nvSpPr>
        <p:spPr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lIns="91435" tIns="45718" rIns="91435" bIns="45718" anchor="ctr" anchorCtr="0"/>
          <a:p>
            <a:endParaRPr lang="en-US" altLang="en-US" dirty="0">
              <a:latin typeface="Verdana" panose="020B0604030504040204" pitchFamily="34" charset="0"/>
            </a:endParaRPr>
          </a:p>
        </p:txBody>
      </p:sp>
      <p:sp>
        <p:nvSpPr>
          <p:cNvPr id="31748" name="Rectangle 4"/>
          <p:cNvSpPr/>
          <p:nvPr/>
        </p:nvSpPr>
        <p:spPr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35" tIns="45718" rIns="91435" bIns="45718" anchor="ctr" anchorCtr="0"/>
          <a:p>
            <a:pPr algn="ctr"/>
            <a:r>
              <a:rPr lang="en-US" altLang="en-US" dirty="0">
                <a:latin typeface="Helvetica" pitchFamily="-84" charset="0"/>
              </a:rPr>
              <a:t>1</a:t>
            </a:r>
            <a:endParaRPr lang="en-US" altLang="en-US" dirty="0">
              <a:latin typeface="Helvetica" pitchFamily="-84" charset="0"/>
            </a:endParaRPr>
          </a:p>
        </p:txBody>
      </p:sp>
      <p:sp>
        <p:nvSpPr>
          <p:cNvPr id="31749" name="Rectangle 5"/>
          <p:cNvSpPr/>
          <p:nvPr/>
        </p:nvSpPr>
        <p:spPr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35" tIns="45718" rIns="91435" bIns="45718" anchor="ctr" anchorCtr="0"/>
          <a:p>
            <a:pPr algn="ctr"/>
            <a:r>
              <a:rPr lang="en-US" altLang="en-US" dirty="0">
                <a:latin typeface="Helvetica" pitchFamily="-84" charset="0"/>
              </a:rPr>
              <a:t>3</a:t>
            </a:r>
            <a:endParaRPr lang="en-US" altLang="en-US" dirty="0">
              <a:latin typeface="Helvetica" pitchFamily="-84" charset="0"/>
            </a:endParaRPr>
          </a:p>
        </p:txBody>
      </p:sp>
      <p:sp>
        <p:nvSpPr>
          <p:cNvPr id="31750" name="Rectangle 6"/>
          <p:cNvSpPr/>
          <p:nvPr/>
        </p:nvSpPr>
        <p:spPr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35" tIns="45718" rIns="91435" bIns="45718" anchor="ctr" anchorCtr="0"/>
          <a:p>
            <a:pPr algn="ctr"/>
            <a:r>
              <a:rPr lang="en-US" altLang="en-US" dirty="0">
                <a:latin typeface="Helvetica" pitchFamily="-84" charset="0"/>
              </a:rPr>
              <a:t>2</a:t>
            </a:r>
            <a:endParaRPr lang="en-US" altLang="en-US" dirty="0">
              <a:latin typeface="Helvetica" pitchFamily="-84" charset="0"/>
            </a:endParaRPr>
          </a:p>
        </p:txBody>
      </p:sp>
      <p:sp>
        <p:nvSpPr>
          <p:cNvPr id="31751" name="Rectangle 7"/>
          <p:cNvSpPr/>
          <p:nvPr/>
        </p:nvSpPr>
        <p:spPr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1435" tIns="45718" rIns="91435" bIns="45718" anchor="ctr" anchorCtr="0"/>
          <a:p>
            <a:pPr algn="ctr"/>
            <a:r>
              <a:rPr lang="en-US" altLang="en-US" dirty="0">
                <a:latin typeface="Helvetica" pitchFamily="-84" charset="0"/>
              </a:rPr>
              <a:t>4</a:t>
            </a:r>
            <a:endParaRPr lang="en-US" altLang="en-US" dirty="0">
              <a:latin typeface="Helvetica" pitchFamily="-84" charset="0"/>
            </a:endParaRPr>
          </a:p>
        </p:txBody>
      </p:sp>
      <p:grpSp>
        <p:nvGrpSpPr>
          <p:cNvPr id="31752" name="Group 24"/>
          <p:cNvGrpSpPr/>
          <p:nvPr/>
        </p:nvGrpSpPr>
        <p:grpSpPr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31755" name="Group 11"/>
            <p:cNvGrpSpPr/>
            <p:nvPr/>
          </p:nvGrpSpPr>
          <p:grpSpPr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31766" name="Rectangle 8"/>
              <p:cNvSpPr/>
              <p:nvPr/>
            </p:nvSpPr>
            <p:spPr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en-US" altLang="en-US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31767" name="Line 9"/>
              <p:cNvSpPr/>
              <p:nvPr/>
            </p:nvSpPr>
            <p:spPr>
              <a:xfrm>
                <a:off x="3888" y="1392"/>
                <a:ext cx="72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1756" name="Group 12"/>
            <p:cNvGrpSpPr/>
            <p:nvPr/>
          </p:nvGrpSpPr>
          <p:grpSpPr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31764" name="Rectangle 13"/>
              <p:cNvSpPr/>
              <p:nvPr/>
            </p:nvSpPr>
            <p:spPr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en-US" altLang="en-US" dirty="0">
                  <a:latin typeface="Verdana" panose="020B0604030504040204" pitchFamily="34" charset="0"/>
                </a:endParaRPr>
              </a:p>
            </p:txBody>
          </p:sp>
          <p:sp>
            <p:nvSpPr>
              <p:cNvPr id="31765" name="Line 14"/>
              <p:cNvSpPr/>
              <p:nvPr/>
            </p:nvSpPr>
            <p:spPr>
              <a:xfrm>
                <a:off x="3888" y="1392"/>
                <a:ext cx="72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1757" name="Text Box 15"/>
            <p:cNvSpPr txBox="1"/>
            <p:nvPr/>
          </p:nvSpPr>
          <p:spPr>
            <a:xfrm>
              <a:off x="4125" y="1132"/>
              <a:ext cx="1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</a:rPr>
                <a:t>1</a:t>
              </a:r>
              <a:endParaRPr lang="en-US" altLang="en-US" dirty="0">
                <a:latin typeface="Helvetica" pitchFamily="-84" charset="0"/>
              </a:endParaRPr>
            </a:p>
          </p:txBody>
        </p:sp>
        <p:sp>
          <p:nvSpPr>
            <p:cNvPr id="31758" name="Text Box 16"/>
            <p:cNvSpPr txBox="1"/>
            <p:nvPr/>
          </p:nvSpPr>
          <p:spPr>
            <a:xfrm>
              <a:off x="4127" y="1439"/>
              <a:ext cx="1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</a:rPr>
                <a:t>4</a:t>
              </a:r>
              <a:endParaRPr lang="en-US" altLang="en-US" dirty="0">
                <a:latin typeface="Helvetica" pitchFamily="-84" charset="0"/>
              </a:endParaRPr>
            </a:p>
          </p:txBody>
        </p:sp>
        <p:sp>
          <p:nvSpPr>
            <p:cNvPr id="31759" name="Rectangle 17"/>
            <p:cNvSpPr/>
            <p:nvPr/>
          </p:nvSpPr>
          <p:spPr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en-US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1760" name="Rectangle 18"/>
            <p:cNvSpPr/>
            <p:nvPr/>
          </p:nvSpPr>
          <p:spPr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en-US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1761" name="Line 19"/>
            <p:cNvSpPr/>
            <p:nvPr/>
          </p:nvSpPr>
          <p:spPr>
            <a:xfrm>
              <a:off x="3888" y="2640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62" name="Text Box 20"/>
            <p:cNvSpPr txBox="1"/>
            <p:nvPr/>
          </p:nvSpPr>
          <p:spPr>
            <a:xfrm>
              <a:off x="4127" y="2428"/>
              <a:ext cx="1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</a:rPr>
                <a:t>2</a:t>
              </a:r>
              <a:endParaRPr lang="en-US" altLang="en-US" dirty="0">
                <a:latin typeface="Helvetica" pitchFamily="-84" charset="0"/>
              </a:endParaRPr>
            </a:p>
          </p:txBody>
        </p:sp>
        <p:sp>
          <p:nvSpPr>
            <p:cNvPr id="31763" name="Text Box 21"/>
            <p:cNvSpPr txBox="1"/>
            <p:nvPr/>
          </p:nvSpPr>
          <p:spPr>
            <a:xfrm>
              <a:off x="4127" y="2888"/>
              <a:ext cx="1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</a:rPr>
                <a:t>3</a:t>
              </a:r>
              <a:endParaRPr lang="en-US" altLang="en-US" dirty="0">
                <a:latin typeface="Helvetica" pitchFamily="-84" charset="0"/>
              </a:endParaRPr>
            </a:p>
          </p:txBody>
        </p:sp>
      </p:grpSp>
      <p:sp>
        <p:nvSpPr>
          <p:cNvPr id="31753" name="Text Box 22"/>
          <p:cNvSpPr txBox="1"/>
          <p:nvPr/>
        </p:nvSpPr>
        <p:spPr>
          <a:xfrm>
            <a:off x="2016125" y="5254625"/>
            <a:ext cx="1377950" cy="369888"/>
          </a:xfrm>
          <a:prstGeom prst="rect">
            <a:avLst/>
          </a:prstGeom>
          <a:noFill/>
          <a:ln w="9525">
            <a:noFill/>
          </a:ln>
        </p:spPr>
        <p:txBody>
          <a:bodyPr wrap="none" lIns="91435" tIns="45718" rIns="91435" bIns="45718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itchFamily="-84" charset="0"/>
              </a:rPr>
              <a:t>user space </a:t>
            </a:r>
            <a:endParaRPr lang="en-US" altLang="en-US" dirty="0">
              <a:latin typeface="Helvetica" pitchFamily="-84" charset="0"/>
            </a:endParaRPr>
          </a:p>
        </p:txBody>
      </p:sp>
      <p:sp>
        <p:nvSpPr>
          <p:cNvPr id="31754" name="Text Box 23"/>
          <p:cNvSpPr txBox="1"/>
          <p:nvPr/>
        </p:nvSpPr>
        <p:spPr>
          <a:xfrm>
            <a:off x="4870450" y="5254625"/>
            <a:ext cx="2597150" cy="369888"/>
          </a:xfrm>
          <a:prstGeom prst="rect">
            <a:avLst/>
          </a:prstGeom>
          <a:noFill/>
          <a:ln w="9525">
            <a:noFill/>
          </a:ln>
        </p:spPr>
        <p:txBody>
          <a:bodyPr wrap="none" lIns="91435" tIns="45718" rIns="91435" bIns="45718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itchFamily="-84" charset="0"/>
              </a:rPr>
              <a:t>physical memory space</a:t>
            </a:r>
            <a:endParaRPr lang="en-US" altLang="en-US" dirty="0">
              <a:latin typeface="Helvetica" pitchFamily="-8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Objectives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>
          <a:xfrm>
            <a:off x="890588" y="1171575"/>
            <a:ext cx="6627812" cy="4440238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To provide a detailed description of various ways of organizing memory hardware</a:t>
            </a:r>
            <a:endParaRPr lang="en-US" altLang="en-US" dirty="0"/>
          </a:p>
          <a:p>
            <a:r>
              <a:rPr lang="en-US" altLang="en-US" dirty="0"/>
              <a:t>To discuss various memory-management techniques, including paging and segmentation</a:t>
            </a:r>
            <a:endParaRPr lang="en-US" altLang="en-US" dirty="0"/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777875" y="166688"/>
            <a:ext cx="7908925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Segmentation Architecture </a:t>
            </a:r>
            <a:endParaRPr lang="en-US" altLang="en-US" dirty="0"/>
          </a:p>
        </p:txBody>
      </p:sp>
      <p:sp>
        <p:nvSpPr>
          <p:cNvPr id="32771" name="Rectangle 3"/>
          <p:cNvSpPr>
            <a:spLocks noGrp="1"/>
          </p:cNvSpPr>
          <p:nvPr>
            <p:ph idx="1"/>
          </p:nvPr>
        </p:nvSpPr>
        <p:spPr>
          <a:xfrm>
            <a:off x="903288" y="1093788"/>
            <a:ext cx="7246937" cy="5053012"/>
          </a:xfrm>
          <a:ln/>
        </p:spPr>
        <p:txBody>
          <a:bodyPr vert="horz" wrap="square" lIns="91440" tIns="45720" rIns="91440" bIns="45720" anchor="t" anchorCtr="0"/>
          <a:p>
            <a:pPr defTabSz="914400">
              <a:tabLst>
                <a:tab pos="1828800" algn="l"/>
                <a:tab pos="2856230" algn="ctr"/>
              </a:tabLst>
            </a:pPr>
            <a:r>
              <a:rPr lang="en-US" altLang="en-US" dirty="0"/>
              <a:t>Logical address consists of a two tuple:</a:t>
            </a:r>
            <a:endParaRPr lang="en-US" altLang="en-US" dirty="0"/>
          </a:p>
          <a:p>
            <a:pPr defTabSz="914400">
              <a:buNone/>
              <a:tabLst>
                <a:tab pos="1828800" algn="l"/>
                <a:tab pos="2856230" algn="ctr"/>
              </a:tabLst>
            </a:pPr>
            <a:r>
              <a:rPr lang="en-US" altLang="en-US" dirty="0"/>
              <a:t>		&lt;segment-number, offset&gt;,</a:t>
            </a:r>
            <a:endParaRPr lang="en-US" altLang="en-US" dirty="0"/>
          </a:p>
          <a:p>
            <a:pPr defTabSz="914400">
              <a:buNone/>
              <a:tabLst>
                <a:tab pos="1828800" algn="l"/>
                <a:tab pos="2856230" algn="ctr"/>
              </a:tabLst>
            </a:pPr>
            <a:endParaRPr lang="en-US" altLang="en-US" sz="800" dirty="0"/>
          </a:p>
          <a:p>
            <a:pPr defTabSz="914400">
              <a:tabLst>
                <a:tab pos="1828800" algn="l"/>
                <a:tab pos="2856230" algn="ctr"/>
              </a:tabLst>
            </a:pPr>
            <a:r>
              <a:rPr lang="en-US" altLang="en-US" b="1" dirty="0">
                <a:solidFill>
                  <a:srgbClr val="3366FF"/>
                </a:solidFill>
              </a:rPr>
              <a:t>Segment table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maps two-dimensional physical addresses; each table entry has:</a:t>
            </a:r>
            <a:endParaRPr lang="en-US" altLang="en-US" dirty="0"/>
          </a:p>
          <a:p>
            <a:pPr lvl="1" defTabSz="914400">
              <a:tabLst>
                <a:tab pos="1828800" algn="l"/>
                <a:tab pos="2856230" algn="ctr"/>
              </a:tabLst>
            </a:pPr>
            <a:r>
              <a:rPr lang="en-US" altLang="en-US" b="1" dirty="0">
                <a:solidFill>
                  <a:srgbClr val="3366FF"/>
                </a:solidFill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contains the starting physical address where the segments reside in memory</a:t>
            </a:r>
            <a:endParaRPr lang="en-US" altLang="en-US" dirty="0"/>
          </a:p>
          <a:p>
            <a:pPr lvl="1" defTabSz="914400">
              <a:tabLst>
                <a:tab pos="1828800" algn="l"/>
                <a:tab pos="2856230" algn="ctr"/>
              </a:tabLst>
            </a:pPr>
            <a:r>
              <a:rPr lang="en-US" altLang="en-US" b="1" dirty="0">
                <a:solidFill>
                  <a:srgbClr val="3366FF"/>
                </a:solidFill>
              </a:rPr>
              <a:t>limit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specifies the length of the segment</a:t>
            </a:r>
            <a:endParaRPr lang="en-US" altLang="en-US" dirty="0"/>
          </a:p>
          <a:p>
            <a:pPr lvl="1" defTabSz="914400">
              <a:tabLst>
                <a:tab pos="1828800" algn="l"/>
                <a:tab pos="2856230" algn="ctr"/>
              </a:tabLst>
            </a:pPr>
            <a:endParaRPr lang="en-US" altLang="en-US" sz="800" dirty="0"/>
          </a:p>
          <a:p>
            <a:pPr defTabSz="914400">
              <a:tabLst>
                <a:tab pos="1828800" algn="l"/>
                <a:tab pos="2856230" algn="ctr"/>
              </a:tabLst>
            </a:pPr>
            <a:r>
              <a:rPr lang="en-US" altLang="en-US" b="1" dirty="0">
                <a:solidFill>
                  <a:srgbClr val="3366FF"/>
                </a:solidFill>
              </a:rPr>
              <a:t>Segment-table base register (STBR)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segment table</a:t>
            </a:r>
            <a:r>
              <a:rPr lang="ja-JP" altLang="en-US" dirty="0"/>
              <a:t>’</a:t>
            </a:r>
            <a:r>
              <a:rPr lang="en-US" altLang="ja-JP" dirty="0"/>
              <a:t>s location in memory</a:t>
            </a:r>
            <a:endParaRPr lang="en-US" altLang="ja-JP" dirty="0"/>
          </a:p>
          <a:p>
            <a:pPr defTabSz="914400">
              <a:tabLst>
                <a:tab pos="1828800" algn="l"/>
                <a:tab pos="2856230" algn="ctr"/>
              </a:tabLst>
            </a:pPr>
            <a:endParaRPr lang="en-US" altLang="en-US" sz="800" dirty="0"/>
          </a:p>
          <a:p>
            <a:pPr defTabSz="914400">
              <a:tabLst>
                <a:tab pos="1828800" algn="l"/>
                <a:tab pos="2856230" algn="ctr"/>
              </a:tabLst>
            </a:pPr>
            <a:r>
              <a:rPr lang="en-US" altLang="en-US" b="1" dirty="0">
                <a:solidFill>
                  <a:srgbClr val="3366FF"/>
                </a:solidFill>
              </a:rPr>
              <a:t>Segment-table length register (STLR)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number of segments used by a program;</a:t>
            </a:r>
            <a:endParaRPr lang="en-US" altLang="en-US" dirty="0"/>
          </a:p>
          <a:p>
            <a:pPr defTabSz="914400">
              <a:buNone/>
              <a:tabLst>
                <a:tab pos="1828800" algn="l"/>
                <a:tab pos="2856230" algn="ctr"/>
              </a:tabLst>
            </a:pPr>
            <a:r>
              <a:rPr lang="en-US" altLang="en-US" dirty="0"/>
              <a:t>	                  segment number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is legal if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&lt; </a:t>
            </a:r>
            <a:r>
              <a:rPr lang="en-US" altLang="en-US" b="1" dirty="0">
                <a:solidFill>
                  <a:srgbClr val="FF0000"/>
                </a:solidFill>
              </a:rPr>
              <a:t>STLR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952500" y="214313"/>
            <a:ext cx="782955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Segmentation Architecture (Cont.)</a:t>
            </a:r>
            <a:endParaRPr lang="en-US" altLang="en-US" dirty="0"/>
          </a:p>
        </p:txBody>
      </p:sp>
      <p:sp>
        <p:nvSpPr>
          <p:cNvPr id="33795" name="Rectangle 3"/>
          <p:cNvSpPr>
            <a:spLocks noGrp="1"/>
          </p:cNvSpPr>
          <p:nvPr>
            <p:ph idx="1"/>
          </p:nvPr>
        </p:nvSpPr>
        <p:spPr>
          <a:xfrm>
            <a:off x="882650" y="1162050"/>
            <a:ext cx="6775450" cy="4468813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Protection</a:t>
            </a:r>
            <a:endParaRPr lang="en-US" altLang="en-US" dirty="0"/>
          </a:p>
          <a:p>
            <a:pPr lvl="1"/>
            <a:r>
              <a:rPr lang="en-US" altLang="en-US" dirty="0"/>
              <a:t>With each entry in segment table associate:</a:t>
            </a:r>
            <a:endParaRPr lang="en-US" altLang="en-US" dirty="0"/>
          </a:p>
          <a:p>
            <a:pPr lvl="2"/>
            <a:r>
              <a:rPr lang="en-US" altLang="en-US" dirty="0"/>
              <a:t>validation bit = 0 </a:t>
            </a:r>
            <a:r>
              <a:rPr lang="en-US" altLang="en-US" dirty="0">
                <a:sym typeface="Symbol" panose="05050102010706020507" pitchFamily="18" charset="2"/>
              </a:rPr>
              <a:t> illegal segment</a:t>
            </a:r>
            <a:endParaRPr lang="en-US" altLang="en-US" dirty="0">
              <a:sym typeface="Symbol" panose="05050102010706020507" pitchFamily="18" charset="2"/>
            </a:endParaRP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read/write/execute privileges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/>
              <a:t>Protection bits associated with segments; code sharing occurs at segment level</a:t>
            </a:r>
            <a:endParaRPr lang="en-US" altLang="en-US" dirty="0"/>
          </a:p>
          <a:p>
            <a:r>
              <a:rPr lang="en-US" altLang="en-US" dirty="0"/>
              <a:t>Since segments vary in length, memory allocation is a dynamic storage-allocation problem</a:t>
            </a:r>
            <a:endParaRPr lang="en-US" altLang="en-US" dirty="0"/>
          </a:p>
          <a:p>
            <a:r>
              <a:rPr lang="en-US" altLang="en-US" dirty="0"/>
              <a:t>A segmentation example is shown in the following diagram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457200" y="166688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Segmentation Hardware</a:t>
            </a:r>
            <a:endParaRPr lang="en-US" altLang="en-US" sz="2400" dirty="0"/>
          </a:p>
        </p:txBody>
      </p:sp>
      <p:pic>
        <p:nvPicPr>
          <p:cNvPr id="34819" name="Picture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0" y="1254125"/>
            <a:ext cx="5827713" cy="408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102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Paging</a:t>
            </a:r>
            <a:endParaRPr lang="en-US" altLang="en-US" dirty="0"/>
          </a:p>
        </p:txBody>
      </p:sp>
      <p:sp>
        <p:nvSpPr>
          <p:cNvPr id="35843" name="Rectangle 1027"/>
          <p:cNvSpPr>
            <a:spLocks noGrp="1"/>
          </p:cNvSpPr>
          <p:nvPr>
            <p:ph idx="1"/>
          </p:nvPr>
        </p:nvSpPr>
        <p:spPr>
          <a:xfrm>
            <a:off x="893763" y="1128713"/>
            <a:ext cx="7183437" cy="4767262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  <a:endParaRPr lang="en-US" altLang="en-US" dirty="0"/>
          </a:p>
          <a:p>
            <a:pPr lvl="1"/>
            <a:r>
              <a:rPr lang="en-US" altLang="en-US" dirty="0"/>
              <a:t>Avoids external fragmentation</a:t>
            </a:r>
            <a:endParaRPr lang="en-US" altLang="en-US" dirty="0"/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3366FF"/>
                </a:solidFill>
              </a:rPr>
              <a:t>frames</a:t>
            </a:r>
            <a:endParaRPr lang="en-US" altLang="en-US" dirty="0">
              <a:solidFill>
                <a:srgbClr val="3366FF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3366FF"/>
                </a:solidFill>
              </a:rPr>
              <a:t>pages</a:t>
            </a:r>
            <a:endParaRPr lang="en-US" altLang="en-US" sz="800" b="1" dirty="0">
              <a:solidFill>
                <a:srgbClr val="3366FF"/>
              </a:solidFill>
            </a:endParaRP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3366FF"/>
                </a:solidFill>
              </a:rPr>
              <a:t>page 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  <a:endParaRPr lang="en-US" altLang="en-US" dirty="0"/>
          </a:p>
          <a:p>
            <a:r>
              <a:rPr lang="en-US" altLang="en-US" dirty="0"/>
              <a:t>Still have Internal fragmentation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1026"/>
          <p:cNvSpPr>
            <a:spLocks noGrp="1"/>
          </p:cNvSpPr>
          <p:nvPr>
            <p:ph type="title"/>
          </p:nvPr>
        </p:nvSpPr>
        <p:spPr>
          <a:xfrm>
            <a:off x="846138" y="152400"/>
            <a:ext cx="7840662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Address Translation Scheme</a:t>
            </a:r>
            <a:endParaRPr lang="en-US" altLang="en-US" dirty="0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idx="1"/>
          </p:nvPr>
        </p:nvSpPr>
        <p:spPr>
          <a:xfrm>
            <a:off x="841375" y="1125538"/>
            <a:ext cx="7299325" cy="44831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rPr>
              <a:t>Address generated by CPU is divided into: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Page number 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(</a:t>
            </a:r>
            <a:r>
              <a:rPr kumimoji="1" lang="en-US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p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)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– used as an index into a </a:t>
            </a:r>
            <a:r>
              <a:rPr kumimoji="1" lang="en-US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page table 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which contains base address of each page in physical memory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Page offset 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(</a:t>
            </a:r>
            <a:r>
              <a:rPr kumimoji="1" lang="en-US" altLang="en-US" sz="1800" b="1" i="1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d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)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– combined with base address to define the physical memory address that is sent to the memory unit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None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For given logical address space 2</a:t>
            </a:r>
            <a:r>
              <a:rPr kumimoji="1" lang="en-US" altLang="en-US" sz="1800" b="0" i="1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m 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and page size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</a:t>
            </a:r>
            <a:r>
              <a:rPr kumimoji="1" lang="en-US" alt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2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n</a:t>
            </a:r>
            <a:endParaRPr kumimoji="1" lang="en-US" altLang="en-US" sz="1800" b="0" i="0" u="none" strike="noStrike" kern="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pic>
        <p:nvPicPr>
          <p:cNvPr id="3686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0363" y="2882900"/>
            <a:ext cx="3343275" cy="1228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2"/>
          <p:cNvSpPr>
            <a:spLocks noGrp="1"/>
          </p:cNvSpPr>
          <p:nvPr>
            <p:ph type="title"/>
          </p:nvPr>
        </p:nvSpPr>
        <p:spPr>
          <a:xfrm>
            <a:off x="749300" y="120650"/>
            <a:ext cx="7937500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Paging Hardware</a:t>
            </a:r>
            <a:endParaRPr lang="en-US" altLang="en-US" dirty="0"/>
          </a:p>
        </p:txBody>
      </p:sp>
      <p:pic>
        <p:nvPicPr>
          <p:cNvPr id="37891" name="Picture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5763" y="1128713"/>
            <a:ext cx="6226175" cy="3714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1026"/>
          <p:cNvSpPr>
            <a:spLocks noGrp="1"/>
          </p:cNvSpPr>
          <p:nvPr>
            <p:ph type="title"/>
          </p:nvPr>
        </p:nvSpPr>
        <p:spPr>
          <a:xfrm>
            <a:off x="946150" y="46038"/>
            <a:ext cx="8229600" cy="644525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400" dirty="0"/>
              <a:t>Paging Model of Logical and  Physical Memory</a:t>
            </a:r>
            <a:endParaRPr lang="en-US" altLang="en-US" sz="2400" dirty="0"/>
          </a:p>
        </p:txBody>
      </p:sp>
      <p:pic>
        <p:nvPicPr>
          <p:cNvPr id="38915" name="Picture 1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8813" y="1203325"/>
            <a:ext cx="4938712" cy="4613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Rectangle 2"/>
          <p:cNvSpPr>
            <a:spLocks noGrp="1"/>
          </p:cNvSpPr>
          <p:nvPr>
            <p:ph type="title"/>
          </p:nvPr>
        </p:nvSpPr>
        <p:spPr>
          <a:xfrm>
            <a:off x="485775" y="87313"/>
            <a:ext cx="8077200" cy="609600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Paging Example</a:t>
            </a:r>
            <a:endParaRPr lang="en-US" altLang="en-US" dirty="0"/>
          </a:p>
        </p:txBody>
      </p:sp>
      <p:sp>
        <p:nvSpPr>
          <p:cNvPr id="39939" name="Text Box 5"/>
          <p:cNvSpPr txBox="1"/>
          <p:nvPr/>
        </p:nvSpPr>
        <p:spPr>
          <a:xfrm>
            <a:off x="1646238" y="5586413"/>
            <a:ext cx="6003925" cy="338137"/>
          </a:xfrm>
          <a:prstGeom prst="rect">
            <a:avLst/>
          </a:prstGeom>
          <a:noFill/>
          <a:ln w="9525">
            <a:noFill/>
          </a:ln>
        </p:spPr>
        <p:txBody>
          <a:bodyPr lIns="91435" tIns="45718" rIns="91435" bIns="45718">
            <a:spAutoFit/>
          </a:bodyPr>
          <a:p>
            <a:pPr>
              <a:spcBef>
                <a:spcPct val="50000"/>
              </a:spcBef>
            </a:pPr>
            <a:r>
              <a:rPr lang="en-US" altLang="en-US" sz="1600" i="1" dirty="0">
                <a:latin typeface="Helvetica" pitchFamily="-84" charset="0"/>
              </a:rPr>
              <a:t>n</a:t>
            </a:r>
            <a:r>
              <a:rPr lang="en-US" altLang="en-US" sz="1600" dirty="0">
                <a:latin typeface="Helvetica" pitchFamily="-84" charset="0"/>
              </a:rPr>
              <a:t>=2 and </a:t>
            </a:r>
            <a:r>
              <a:rPr lang="en-US" altLang="en-US" sz="1600" i="1" dirty="0">
                <a:latin typeface="Helvetica" pitchFamily="-84" charset="0"/>
              </a:rPr>
              <a:t>m</a:t>
            </a:r>
            <a:r>
              <a:rPr lang="en-US" altLang="en-US" sz="1600" dirty="0">
                <a:latin typeface="Helvetica" pitchFamily="-84" charset="0"/>
              </a:rPr>
              <a:t>=4   32-byte memory and 4-byte pages</a:t>
            </a:r>
            <a:endParaRPr lang="en-US" altLang="en-US" sz="1600" dirty="0">
              <a:latin typeface="Helvetica" pitchFamily="-84" charset="0"/>
            </a:endParaRPr>
          </a:p>
        </p:txBody>
      </p:sp>
      <p:pic>
        <p:nvPicPr>
          <p:cNvPr id="3994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0" y="1243013"/>
            <a:ext cx="3384550" cy="4217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88950" y="120650"/>
            <a:ext cx="8229600" cy="576263"/>
          </a:xfrm>
          <a:ln/>
        </p:spPr>
        <p:txBody>
          <a:bodyPr vert="horz" wrap="square" lIns="91440" tIns="45720" rIns="91440" bIns="45720" anchor="b" anchorCtr="0"/>
          <a:p>
            <a:r>
              <a:rPr lang="en-US" altLang="en-US" dirty="0"/>
              <a:t>Paging (Cont.)</a:t>
            </a:r>
            <a:endParaRPr lang="en-US" altLang="en-US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931863" y="1138238"/>
            <a:ext cx="8337550" cy="4821237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Calculating internal fragmentation</a:t>
            </a:r>
            <a:endParaRPr lang="en-US" altLang="en-US" dirty="0"/>
          </a:p>
          <a:p>
            <a:pPr lvl="1"/>
            <a:r>
              <a:rPr lang="en-US" altLang="en-US" dirty="0"/>
              <a:t>Page size = 2,048 bytes</a:t>
            </a:r>
            <a:endParaRPr lang="en-US" altLang="en-US" dirty="0"/>
          </a:p>
          <a:p>
            <a:pPr lvl="1"/>
            <a:r>
              <a:rPr lang="en-US" altLang="en-US" dirty="0"/>
              <a:t>Process size = 72,766 bytes</a:t>
            </a:r>
            <a:endParaRPr lang="en-US" altLang="en-US" dirty="0"/>
          </a:p>
          <a:p>
            <a:pPr lvl="1"/>
            <a:r>
              <a:rPr lang="en-US" altLang="en-US" dirty="0"/>
              <a:t>35 pages + 1,086 bytes</a:t>
            </a:r>
            <a:endParaRPr lang="en-US" altLang="en-US" dirty="0"/>
          </a:p>
          <a:p>
            <a:pPr lvl="1"/>
            <a:r>
              <a:rPr lang="en-US" altLang="en-US" dirty="0"/>
              <a:t>Internal fragmentation of 2,048 - 1,086 = 962 bytes</a:t>
            </a:r>
            <a:endParaRPr lang="en-US" altLang="en-US" dirty="0"/>
          </a:p>
          <a:p>
            <a:pPr lvl="1"/>
            <a:r>
              <a:rPr lang="en-US" altLang="en-US" dirty="0"/>
              <a:t>Worst case fragmentation = 1 frame – 1 byte</a:t>
            </a:r>
            <a:endParaRPr lang="en-US" altLang="en-US" dirty="0"/>
          </a:p>
          <a:p>
            <a:pPr lvl="1"/>
            <a:r>
              <a:rPr lang="en-US" altLang="en-US" dirty="0"/>
              <a:t>On average fragmentation = 1 / 2 frame size</a:t>
            </a:r>
            <a:endParaRPr lang="en-US" altLang="en-US" dirty="0"/>
          </a:p>
          <a:p>
            <a:pPr lvl="1"/>
            <a:r>
              <a:rPr lang="en-US" altLang="en-US" dirty="0"/>
              <a:t>So small frame sizes desirable?</a:t>
            </a:r>
            <a:endParaRPr lang="en-US" altLang="en-US" dirty="0"/>
          </a:p>
          <a:p>
            <a:pPr lvl="1"/>
            <a:r>
              <a:rPr lang="en-US" altLang="en-US" dirty="0"/>
              <a:t>But each page table entry takes memory to track</a:t>
            </a:r>
            <a:endParaRPr lang="en-US" altLang="en-US" dirty="0"/>
          </a:p>
          <a:p>
            <a:pPr lvl="1"/>
            <a:r>
              <a:rPr lang="en-US" altLang="en-US" dirty="0"/>
              <a:t>Page sizes growing over time</a:t>
            </a:r>
            <a:endParaRPr lang="en-US" altLang="en-US" dirty="0"/>
          </a:p>
          <a:p>
            <a:pPr lvl="2"/>
            <a:r>
              <a:rPr lang="en-US" altLang="en-US" dirty="0"/>
              <a:t>Solaris supports two page sizes – 8 KB and 4 MB</a:t>
            </a:r>
            <a:endParaRPr lang="en-US" altLang="en-US" dirty="0"/>
          </a:p>
          <a:p>
            <a:r>
              <a:rPr lang="en-US" altLang="en-US" dirty="0"/>
              <a:t>Process view and physical memory now very different</a:t>
            </a:r>
            <a:endParaRPr lang="en-US" altLang="en-US" dirty="0"/>
          </a:p>
          <a:p>
            <a:r>
              <a:rPr lang="en-US" altLang="en-US" dirty="0"/>
              <a:t>By implementation process can only access its own memory</a:t>
            </a:r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Free Frames</a:t>
            </a:r>
            <a:endParaRPr lang="en-US" altLang="en-US" dirty="0"/>
          </a:p>
        </p:txBody>
      </p:sp>
      <p:sp>
        <p:nvSpPr>
          <p:cNvPr id="41987" name="Text Box 4"/>
          <p:cNvSpPr txBox="1"/>
          <p:nvPr/>
        </p:nvSpPr>
        <p:spPr>
          <a:xfrm>
            <a:off x="1928813" y="5721350"/>
            <a:ext cx="1901825" cy="369888"/>
          </a:xfrm>
          <a:prstGeom prst="rect">
            <a:avLst/>
          </a:prstGeom>
          <a:noFill/>
          <a:ln w="9525">
            <a:noFill/>
          </a:ln>
        </p:spPr>
        <p:txBody>
          <a:bodyPr wrap="none" lIns="91435" tIns="45718" rIns="91435" bIns="45718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itchFamily="-84" charset="0"/>
              </a:rPr>
              <a:t>Before allocation</a:t>
            </a:r>
            <a:endParaRPr lang="en-US" altLang="en-US" dirty="0">
              <a:latin typeface="Helvetica" pitchFamily="-84" charset="0"/>
            </a:endParaRPr>
          </a:p>
        </p:txBody>
      </p:sp>
      <p:sp>
        <p:nvSpPr>
          <p:cNvPr id="41988" name="Text Box 5"/>
          <p:cNvSpPr txBox="1"/>
          <p:nvPr/>
        </p:nvSpPr>
        <p:spPr>
          <a:xfrm>
            <a:off x="5343525" y="5734050"/>
            <a:ext cx="1711325" cy="369888"/>
          </a:xfrm>
          <a:prstGeom prst="rect">
            <a:avLst/>
          </a:prstGeom>
          <a:noFill/>
          <a:ln w="9525">
            <a:noFill/>
          </a:ln>
        </p:spPr>
        <p:txBody>
          <a:bodyPr wrap="none" lIns="91435" tIns="45718" rIns="91435" bIns="45718" anchor="ctr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itchFamily="-84" charset="0"/>
              </a:rPr>
              <a:t>After allocation</a:t>
            </a:r>
            <a:endParaRPr lang="en-US" altLang="en-US" dirty="0">
              <a:latin typeface="Helvetica" pitchFamily="-84" charset="0"/>
            </a:endParaRPr>
          </a:p>
        </p:txBody>
      </p:sp>
      <p:pic>
        <p:nvPicPr>
          <p:cNvPr id="41989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25" y="1244600"/>
            <a:ext cx="5903913" cy="423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1026"/>
          <p:cNvSpPr>
            <a:spLocks noGrp="1"/>
          </p:cNvSpPr>
          <p:nvPr>
            <p:ph type="title"/>
          </p:nvPr>
        </p:nvSpPr>
        <p:spPr>
          <a:xfrm>
            <a:off x="1060450" y="163513"/>
            <a:ext cx="6764338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Background</a:t>
            </a:r>
            <a:endParaRPr lang="en-US" altLang="en-US" dirty="0"/>
          </a:p>
        </p:txBody>
      </p:sp>
      <p:sp>
        <p:nvSpPr>
          <p:cNvPr id="6147" name="Rectangle 1027"/>
          <p:cNvSpPr>
            <a:spLocks noGrp="1"/>
          </p:cNvSpPr>
          <p:nvPr>
            <p:ph idx="1"/>
          </p:nvPr>
        </p:nvSpPr>
        <p:spPr>
          <a:xfrm>
            <a:off x="863600" y="1250950"/>
            <a:ext cx="6578600" cy="44831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  <a:endParaRPr lang="en-US" altLang="en-US" dirty="0"/>
          </a:p>
          <a:p>
            <a:r>
              <a:rPr lang="en-US" altLang="en-US" dirty="0"/>
              <a:t>Memory unit only sees a stream of addresses + read requests, or 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3366FF"/>
                </a:solidFill>
              </a:rPr>
              <a:t>stall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3366FF"/>
                </a:solidFill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  <a:endParaRPr lang="en-US" altLang="en-US" dirty="0"/>
          </a:p>
          <a:p>
            <a:pPr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/>
          </p:cNvSpPr>
          <p:nvPr>
            <p:ph type="title"/>
          </p:nvPr>
        </p:nvSpPr>
        <p:spPr>
          <a:xfrm>
            <a:off x="646113" y="198438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Implementation of Page Table</a:t>
            </a:r>
            <a:endParaRPr lang="en-US" altLang="en-US" dirty="0"/>
          </a:p>
        </p:txBody>
      </p:sp>
      <p:sp>
        <p:nvSpPr>
          <p:cNvPr id="43011" name="Rectangle 3"/>
          <p:cNvSpPr>
            <a:spLocks noGrp="1"/>
          </p:cNvSpPr>
          <p:nvPr>
            <p:ph idx="1"/>
          </p:nvPr>
        </p:nvSpPr>
        <p:spPr>
          <a:xfrm>
            <a:off x="873125" y="1146175"/>
            <a:ext cx="6797675" cy="46863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Page table is kept in main memory</a:t>
            </a:r>
            <a:endParaRPr lang="en-US" altLang="en-US" dirty="0"/>
          </a:p>
          <a:p>
            <a:r>
              <a:rPr lang="en-US" altLang="en-US" b="1" dirty="0">
                <a:solidFill>
                  <a:srgbClr val="3366FF"/>
                </a:solidFill>
              </a:rPr>
              <a:t>Page-table base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  <a:endParaRPr lang="en-US" altLang="en-US" dirty="0"/>
          </a:p>
          <a:p>
            <a:r>
              <a:rPr lang="en-US" altLang="en-US" b="1" dirty="0">
                <a:solidFill>
                  <a:srgbClr val="3366FF"/>
                </a:solidFill>
              </a:rPr>
              <a:t>Page-table length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  <a:endParaRPr lang="en-US" altLang="en-US" dirty="0"/>
          </a:p>
          <a:p>
            <a:r>
              <a:rPr lang="en-US" altLang="en-US" dirty="0"/>
              <a:t>In this scheme every data/instruction access requires two memory accesses</a:t>
            </a:r>
            <a:endParaRPr lang="en-US" altLang="en-US" dirty="0"/>
          </a:p>
          <a:p>
            <a:pPr lvl="1"/>
            <a:r>
              <a:rPr lang="en-US" altLang="en-US" dirty="0"/>
              <a:t>One for the page table and one for the data / instruction</a:t>
            </a:r>
            <a:endParaRPr lang="en-US" altLang="en-US" dirty="0"/>
          </a:p>
          <a:p>
            <a:r>
              <a:rPr lang="en-US" altLang="en-US" dirty="0"/>
              <a:t>The two memory access problem can be solved by the use of a special fast-lookup hardware cache called </a:t>
            </a:r>
            <a:r>
              <a:rPr lang="en-US" altLang="en-US" b="1" dirty="0">
                <a:solidFill>
                  <a:srgbClr val="3366FF"/>
                </a:solidFill>
              </a:rPr>
              <a:t>associative memory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translation look-aside buffers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TLBs</a:t>
            </a:r>
            <a:r>
              <a:rPr lang="en-US" altLang="en-US" dirty="0"/>
              <a:t>)</a:t>
            </a:r>
            <a:endParaRPr lang="en-US" altLang="en-US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Grp="1"/>
          </p:cNvSpPr>
          <p:nvPr>
            <p:ph type="title"/>
          </p:nvPr>
        </p:nvSpPr>
        <p:spPr>
          <a:xfrm>
            <a:off x="1055688" y="166688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Implementation of Page Table (Cont.)</a:t>
            </a:r>
            <a:endParaRPr lang="en-US" altLang="en-US" dirty="0"/>
          </a:p>
        </p:txBody>
      </p:sp>
      <p:sp>
        <p:nvSpPr>
          <p:cNvPr id="44035" name="Rectangle 3"/>
          <p:cNvSpPr>
            <a:spLocks noGrp="1"/>
          </p:cNvSpPr>
          <p:nvPr>
            <p:ph idx="1"/>
          </p:nvPr>
        </p:nvSpPr>
        <p:spPr>
          <a:xfrm>
            <a:off x="873125" y="1146175"/>
            <a:ext cx="6924675" cy="46863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address-space identifiers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  <a:endParaRPr lang="en-US" altLang="en-US" dirty="0"/>
          </a:p>
          <a:p>
            <a:pPr lvl="1"/>
            <a:r>
              <a:rPr lang="en-US" altLang="en-US" dirty="0"/>
              <a:t>Otherwise need to flush at every context switch</a:t>
            </a:r>
            <a:endParaRPr lang="en-US" altLang="en-US" dirty="0"/>
          </a:p>
          <a:p>
            <a:r>
              <a:rPr lang="en-US" altLang="en-US" dirty="0"/>
              <a:t>TLBs typically small (64 to 1,024 entries)</a:t>
            </a:r>
            <a:endParaRPr lang="en-US" altLang="en-US" dirty="0"/>
          </a:p>
          <a:p>
            <a:r>
              <a:rPr lang="en-US" altLang="en-US" dirty="0"/>
              <a:t>On a TLB miss, value is loaded into the TLB for faster access next time</a:t>
            </a:r>
            <a:endParaRPr lang="en-US" altLang="en-US" dirty="0"/>
          </a:p>
          <a:p>
            <a:pPr lvl="1"/>
            <a:r>
              <a:rPr lang="en-US" altLang="en-US" dirty="0"/>
              <a:t>Replacement policies must be considered</a:t>
            </a:r>
            <a:endParaRPr lang="en-US" altLang="en-US" dirty="0"/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wired down </a:t>
            </a:r>
            <a:r>
              <a:rPr lang="en-US" altLang="en-US" dirty="0"/>
              <a:t>for permanent fast access</a:t>
            </a: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050"/>
          <p:cNvSpPr>
            <a:spLocks noGrp="1"/>
          </p:cNvSpPr>
          <p:nvPr>
            <p:ph type="title"/>
          </p:nvPr>
        </p:nvSpPr>
        <p:spPr>
          <a:xfrm>
            <a:off x="457200" y="166688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Associative Memory</a:t>
            </a:r>
            <a:endParaRPr lang="en-US" altLang="en-US" dirty="0"/>
          </a:p>
        </p:txBody>
      </p:sp>
      <p:sp>
        <p:nvSpPr>
          <p:cNvPr id="45059" name="Rectangle 2051"/>
          <p:cNvSpPr>
            <a:spLocks noGrp="1"/>
          </p:cNvSpPr>
          <p:nvPr>
            <p:ph idx="1"/>
          </p:nvPr>
        </p:nvSpPr>
        <p:spPr>
          <a:xfrm>
            <a:off x="903288" y="1211263"/>
            <a:ext cx="7351712" cy="44831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Associative memory – parallel search 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  <a:endParaRPr lang="en-US" altLang="en-US" dirty="0"/>
          </a:p>
          <a:p>
            <a:pPr marL="627380" lvl="1"/>
            <a:r>
              <a:rPr lang="en-US" altLang="en-US" dirty="0"/>
              <a:t>If p is in associative register, get frame # out</a:t>
            </a:r>
            <a:endParaRPr lang="en-US" altLang="en-US" dirty="0"/>
          </a:p>
          <a:p>
            <a:pPr marL="627380" lvl="1"/>
            <a:r>
              <a:rPr lang="en-US" altLang="en-US" dirty="0"/>
              <a:t>Otherwise get frame # from page table in memory</a:t>
            </a:r>
            <a:endParaRPr lang="en-US" altLang="en-US" dirty="0"/>
          </a:p>
          <a:p>
            <a:pPr marL="627380" lvl="1"/>
            <a:endParaRPr lang="en-US" altLang="en-US" dirty="0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1693863"/>
            <a:ext cx="2943225" cy="1590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/>
          </p:cNvSpPr>
          <p:nvPr>
            <p:ph type="title"/>
          </p:nvPr>
        </p:nvSpPr>
        <p:spPr>
          <a:xfrm>
            <a:off x="488950" y="18256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4608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1175" y="1284288"/>
            <a:ext cx="5637213" cy="4260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Effective Access Time</a:t>
            </a:r>
            <a:endParaRPr lang="en-US" altLang="en-US" dirty="0"/>
          </a:p>
        </p:txBody>
      </p:sp>
      <p:sp>
        <p:nvSpPr>
          <p:cNvPr id="47107" name="Rectangle 3"/>
          <p:cNvSpPr>
            <a:spLocks noGrp="1"/>
          </p:cNvSpPr>
          <p:nvPr>
            <p:ph idx="1"/>
          </p:nvPr>
        </p:nvSpPr>
        <p:spPr>
          <a:xfrm>
            <a:off x="917575" y="1084263"/>
            <a:ext cx="7781925" cy="5048250"/>
          </a:xfrm>
          <a:ln/>
        </p:spPr>
        <p:txBody>
          <a:bodyPr vert="horz" wrap="square" lIns="91440" tIns="45720" rIns="91440" bIns="45720" anchor="t" anchorCtr="0"/>
          <a:p>
            <a:pPr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dirty="0"/>
              <a:t>Associative Lookup = </a:t>
            </a:r>
            <a:r>
              <a:rPr lang="en-US" altLang="en-US" dirty="0">
                <a:sym typeface="Symbol" panose="05050102010706020507" pitchFamily="18" charset="2"/>
              </a:rPr>
              <a:t> time unit</a:t>
            </a:r>
            <a:endParaRPr lang="en-US" altLang="en-US" dirty="0">
              <a:sym typeface="Symbol" panose="05050102010706020507" pitchFamily="18" charset="2"/>
            </a:endParaRPr>
          </a:p>
          <a:p>
            <a:pPr lvl="1"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&lt; 10% of memory access time</a:t>
            </a:r>
            <a:endParaRPr lang="en-US" altLang="en-US" dirty="0">
              <a:sym typeface="Symbol" panose="05050102010706020507" pitchFamily="18" charset="2"/>
            </a:endParaRPr>
          </a:p>
          <a:p>
            <a:pPr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Hit ratio = </a:t>
            </a:r>
            <a:endParaRPr lang="en-US" altLang="en-US" dirty="0">
              <a:sym typeface="Symbol" panose="05050102010706020507" pitchFamily="18" charset="2"/>
            </a:endParaRPr>
          </a:p>
          <a:p>
            <a:pPr lvl="1"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Hit ratio – percentage of times that a page number is found in the associative registers; ratio related to number of associative registers</a:t>
            </a:r>
            <a:endParaRPr lang="en-US" altLang="en-US" dirty="0">
              <a:sym typeface="Symbol" panose="05050102010706020507" pitchFamily="18" charset="2"/>
            </a:endParaRPr>
          </a:p>
          <a:p>
            <a:pPr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Consider  = 80%,  = 20ns for TLB search, 100ns for memory access</a:t>
            </a:r>
            <a:endParaRPr lang="en-US" altLang="en-US" dirty="0">
              <a:sym typeface="Symbol" panose="05050102010706020507" pitchFamily="18" charset="2"/>
            </a:endParaRPr>
          </a:p>
          <a:p>
            <a:pPr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Effective Access Time</a:t>
            </a:r>
            <a:r>
              <a:rPr lang="en-US" altLang="en-US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EAT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  <a:p>
            <a:pPr defTabSz="914400">
              <a:lnSpc>
                <a:spcPct val="90000"/>
              </a:lnSpc>
              <a:buNone/>
              <a:tabLst>
                <a:tab pos="2062480" algn="l"/>
                <a:tab pos="2567305" algn="l"/>
              </a:tabLst>
            </a:pPr>
            <a:r>
              <a:rPr lang="en-US" altLang="en-US" dirty="0"/>
              <a:t>		EAT = (1 + </a:t>
            </a:r>
            <a:r>
              <a:rPr lang="en-US" altLang="en-US" dirty="0">
                <a:sym typeface="Symbol" panose="05050102010706020507" pitchFamily="18" charset="2"/>
              </a:rPr>
              <a:t>)  + (2 + )(1 – )</a:t>
            </a:r>
            <a:endParaRPr lang="en-US" altLang="en-US" dirty="0">
              <a:sym typeface="Symbol" panose="05050102010706020507" pitchFamily="18" charset="2"/>
            </a:endParaRPr>
          </a:p>
          <a:p>
            <a:pPr defTabSz="914400">
              <a:lnSpc>
                <a:spcPct val="90000"/>
              </a:lnSpc>
              <a:buNone/>
              <a:tabLst>
                <a:tab pos="2062480" algn="l"/>
                <a:tab pos="256730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= 2 +  – </a:t>
            </a:r>
            <a:endParaRPr lang="en-US" altLang="en-US" dirty="0"/>
          </a:p>
          <a:p>
            <a:pPr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Consider  = 80%,  = 20ns for TLB search, 100ns for memory access</a:t>
            </a:r>
            <a:endParaRPr lang="en-US" altLang="en-US" dirty="0">
              <a:sym typeface="Symbol" panose="05050102010706020507" pitchFamily="18" charset="2"/>
            </a:endParaRPr>
          </a:p>
          <a:p>
            <a:pPr lvl="1"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EAT = 0.80 x 100 + 0.20 x 200 = 120ns</a:t>
            </a:r>
            <a:endParaRPr lang="en-US" altLang="en-US" dirty="0">
              <a:sym typeface="Symbol" panose="05050102010706020507" pitchFamily="18" charset="2"/>
            </a:endParaRPr>
          </a:p>
          <a:p>
            <a:pPr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Consider more realistic hit ratio -&gt;   = 99%,  = 20ns for TLB search, 100ns for memory access</a:t>
            </a:r>
            <a:endParaRPr lang="en-US" altLang="en-US" dirty="0">
              <a:sym typeface="Symbol" panose="05050102010706020507" pitchFamily="18" charset="2"/>
            </a:endParaRPr>
          </a:p>
          <a:p>
            <a:pPr lvl="1"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EAT = 0.99 x 100 + 0.01 x 200 = 101ns</a:t>
            </a:r>
            <a:endParaRPr lang="en-US" altLang="en-US" dirty="0">
              <a:sym typeface="Symbol" panose="05050102010706020507" pitchFamily="18" charset="2"/>
            </a:endParaRPr>
          </a:p>
          <a:p>
            <a:pPr lvl="1" defTabSz="914400">
              <a:lnSpc>
                <a:spcPct val="90000"/>
              </a:lnSpc>
              <a:tabLst>
                <a:tab pos="2062480" algn="l"/>
                <a:tab pos="256730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 defTabSz="914400">
              <a:lnSpc>
                <a:spcPct val="90000"/>
              </a:lnSpc>
              <a:buNone/>
              <a:tabLst>
                <a:tab pos="2062480" algn="l"/>
                <a:tab pos="256730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050"/>
          <p:cNvSpPr>
            <a:spLocks noGrp="1"/>
          </p:cNvSpPr>
          <p:nvPr>
            <p:ph type="title"/>
          </p:nvPr>
        </p:nvSpPr>
        <p:spPr>
          <a:xfrm>
            <a:off x="457200" y="18256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Memory Protection</a:t>
            </a:r>
            <a:endParaRPr lang="en-US" altLang="en-US" dirty="0"/>
          </a:p>
        </p:txBody>
      </p:sp>
      <p:sp>
        <p:nvSpPr>
          <p:cNvPr id="48131" name="Rectangle 2051"/>
          <p:cNvSpPr>
            <a:spLocks noGrp="1"/>
          </p:cNvSpPr>
          <p:nvPr>
            <p:ph idx="1"/>
          </p:nvPr>
        </p:nvSpPr>
        <p:spPr>
          <a:xfrm>
            <a:off x="873125" y="1157288"/>
            <a:ext cx="6937375" cy="4468812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  <a:endParaRPr lang="en-US" altLang="en-US" dirty="0"/>
          </a:p>
          <a:p>
            <a:pPr lvl="1"/>
            <a:r>
              <a:rPr lang="en-US" altLang="en-US" dirty="0"/>
              <a:t>Can also add more bits to indicate page execute-only, and so on</a:t>
            </a:r>
            <a:endParaRPr lang="en-US" altLang="en-US" dirty="0"/>
          </a:p>
          <a:p>
            <a:r>
              <a:rPr lang="en-US" altLang="en-US" b="1" dirty="0">
                <a:solidFill>
                  <a:srgbClr val="3366FF"/>
                </a:solidFill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  <a:endParaRPr lang="en-US" altLang="en-US" dirty="0"/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  <a:endParaRPr lang="en-US" altLang="ja-JP" dirty="0"/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  <a:endParaRPr lang="en-US" altLang="ja-JP" dirty="0"/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3366FF"/>
                </a:solidFill>
              </a:rPr>
              <a:t>page-table length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PTLR</a:t>
            </a:r>
            <a:r>
              <a:rPr lang="en-US" altLang="en-US" dirty="0"/>
              <a:t>)</a:t>
            </a:r>
            <a:endParaRPr lang="en-US" altLang="en-US" dirty="0"/>
          </a:p>
          <a:p>
            <a:r>
              <a:rPr lang="en-US" altLang="en-US" dirty="0"/>
              <a:t>Any violations result in a trap to the kernel</a:t>
            </a:r>
            <a:endParaRPr lang="en-US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/>
          <p:cNvSpPr>
            <a:spLocks noGrp="1"/>
          </p:cNvSpPr>
          <p:nvPr>
            <p:ph type="title"/>
          </p:nvPr>
        </p:nvSpPr>
        <p:spPr>
          <a:xfrm>
            <a:off x="1709738" y="-188912"/>
            <a:ext cx="7112000" cy="903287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800" dirty="0"/>
              <a:t>Valid (v) or Invalid (i) Bit In A Page Table</a:t>
            </a:r>
            <a:endParaRPr lang="en-US" altLang="en-US" sz="2800" dirty="0"/>
          </a:p>
        </p:txBody>
      </p:sp>
      <p:pic>
        <p:nvPicPr>
          <p:cNvPr id="4915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0" y="1252538"/>
            <a:ext cx="5099050" cy="4425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2"/>
          <p:cNvSpPr>
            <a:spLocks noGrp="1"/>
          </p:cNvSpPr>
          <p:nvPr>
            <p:ph type="title"/>
          </p:nvPr>
        </p:nvSpPr>
        <p:spPr>
          <a:xfrm>
            <a:off x="457200" y="18256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Shared Pages</a:t>
            </a:r>
            <a:endParaRPr lang="en-US" altLang="en-US" dirty="0"/>
          </a:p>
        </p:txBody>
      </p:sp>
      <p:sp>
        <p:nvSpPr>
          <p:cNvPr id="50179" name="Rectangle 3"/>
          <p:cNvSpPr>
            <a:spLocks noGrp="1"/>
          </p:cNvSpPr>
          <p:nvPr>
            <p:ph idx="1"/>
          </p:nvPr>
        </p:nvSpPr>
        <p:spPr>
          <a:xfrm>
            <a:off x="873125" y="1141413"/>
            <a:ext cx="6950075" cy="44831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b="1" dirty="0">
                <a:solidFill>
                  <a:srgbClr val="3366FF"/>
                </a:solidFill>
              </a:rPr>
              <a:t>Shared code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3366FF"/>
                </a:solidFill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  <a:endParaRPr lang="en-US" altLang="en-US" dirty="0"/>
          </a:p>
          <a:p>
            <a:pPr lvl="1"/>
            <a:r>
              <a:rPr lang="en-US" altLang="en-US" dirty="0"/>
              <a:t>Similar to multiple threads sharing the same process space</a:t>
            </a:r>
            <a:endParaRPr lang="en-US" altLang="en-US" dirty="0"/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  <a:endParaRPr lang="en-US" altLang="en-US" dirty="0"/>
          </a:p>
          <a:p>
            <a:r>
              <a:rPr lang="en-US" altLang="en-US" b="1" dirty="0">
                <a:solidFill>
                  <a:srgbClr val="3366FF"/>
                </a:solidFill>
              </a:rPr>
              <a:t>Private code and 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endParaRPr lang="en-US" altLang="en-US" dirty="0">
              <a:solidFill>
                <a:srgbClr val="3366FF"/>
              </a:solidFill>
            </a:endParaRPr>
          </a:p>
          <a:p>
            <a:pPr lvl="1"/>
            <a:r>
              <a:rPr lang="en-US" altLang="en-US" dirty="0"/>
              <a:t>Each process keeps a separate copy of the code and data</a:t>
            </a:r>
            <a:endParaRPr lang="en-US" altLang="en-US" dirty="0"/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2"/>
          <p:cNvSpPr>
            <a:spLocks noGrp="1"/>
          </p:cNvSpPr>
          <p:nvPr>
            <p:ph type="title"/>
          </p:nvPr>
        </p:nvSpPr>
        <p:spPr>
          <a:xfrm>
            <a:off x="982663" y="198438"/>
            <a:ext cx="7704137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51203" name="Picture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2963" y="1104900"/>
            <a:ext cx="4860925" cy="4894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Rectangle 2"/>
          <p:cNvSpPr>
            <a:spLocks noGrp="1"/>
          </p:cNvSpPr>
          <p:nvPr>
            <p:ph type="title"/>
          </p:nvPr>
        </p:nvSpPr>
        <p:spPr>
          <a:xfrm>
            <a:off x="520700" y="18256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Structure of the Page Table</a:t>
            </a:r>
            <a:endParaRPr lang="en-US" altLang="en-US" dirty="0"/>
          </a:p>
        </p:txBody>
      </p:sp>
      <p:sp>
        <p:nvSpPr>
          <p:cNvPr id="52227" name="Rectangle 3"/>
          <p:cNvSpPr>
            <a:spLocks noGrp="1"/>
          </p:cNvSpPr>
          <p:nvPr>
            <p:ph idx="1"/>
          </p:nvPr>
        </p:nvSpPr>
        <p:spPr>
          <a:xfrm>
            <a:off x="857250" y="1141413"/>
            <a:ext cx="7119938" cy="44831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Memory structures for paging can get huge using straight-forward methods</a:t>
            </a:r>
            <a:endParaRPr lang="en-US" altLang="en-US" dirty="0"/>
          </a:p>
          <a:p>
            <a:pPr lvl="1"/>
            <a:r>
              <a:rPr lang="en-US" altLang="en-US" dirty="0"/>
              <a:t>Consider a 32-bit logical address space as on modern computers</a:t>
            </a:r>
            <a:endParaRPr lang="en-US" altLang="en-US" dirty="0"/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  <a:endParaRPr lang="en-US" altLang="en-US" dirty="0"/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  <a:endParaRPr lang="en-US" altLang="en-US" dirty="0"/>
          </a:p>
          <a:p>
            <a:pPr lvl="1"/>
            <a:r>
              <a:rPr lang="en-US" altLang="en-US" dirty="0"/>
              <a:t>If each entry is 4 bytes -&gt; 4 MB of physical address space / memory for page table alone</a:t>
            </a:r>
            <a:endParaRPr lang="en-US" altLang="en-US" dirty="0"/>
          </a:p>
          <a:p>
            <a:pPr lvl="2"/>
            <a:r>
              <a:rPr lang="en-US" altLang="en-US" dirty="0"/>
              <a:t>That amount of memory used to cost a lot</a:t>
            </a:r>
            <a:endParaRPr lang="en-US" altLang="en-US" dirty="0"/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  <a:endParaRPr lang="en-US" altLang="en-US" dirty="0"/>
          </a:p>
          <a:p>
            <a:r>
              <a:rPr lang="en-US" altLang="en-US" dirty="0"/>
              <a:t>Hierarchical Paging</a:t>
            </a:r>
            <a:endParaRPr lang="en-US" altLang="en-US" dirty="0"/>
          </a:p>
          <a:p>
            <a:r>
              <a:rPr lang="en-US" altLang="en-US" dirty="0"/>
              <a:t>Hashed Page Tables</a:t>
            </a:r>
            <a:endParaRPr lang="en-US" altLang="en-US" dirty="0"/>
          </a:p>
          <a:p>
            <a:r>
              <a:rPr lang="en-US" altLang="en-US" dirty="0"/>
              <a:t>Inverted Page Tables</a:t>
            </a:r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1265238" y="112713"/>
            <a:ext cx="655955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Base and Limit Registers</a:t>
            </a:r>
            <a:endParaRPr lang="en-US" altLang="en-US" dirty="0"/>
          </a:p>
        </p:txBody>
      </p:sp>
      <p:sp>
        <p:nvSpPr>
          <p:cNvPr id="7171" name="Rectangle 3"/>
          <p:cNvSpPr>
            <a:spLocks noGrp="1"/>
          </p:cNvSpPr>
          <p:nvPr>
            <p:ph idx="1"/>
          </p:nvPr>
        </p:nvSpPr>
        <p:spPr>
          <a:xfrm>
            <a:off x="950913" y="995363"/>
            <a:ext cx="7351712" cy="44831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A pair of </a:t>
            </a:r>
            <a:r>
              <a:rPr lang="en-US" altLang="en-US" b="1" dirty="0">
                <a:solidFill>
                  <a:srgbClr val="3366FF"/>
                </a:solidFill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limit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registers</a:t>
            </a:r>
            <a:r>
              <a:rPr lang="en-US" altLang="en-US" dirty="0"/>
              <a:t> define the logical address space</a:t>
            </a:r>
            <a:endParaRPr lang="en-US" altLang="en-US" dirty="0"/>
          </a:p>
          <a:p>
            <a:r>
              <a:rPr lang="en-US" altLang="en-US" dirty="0"/>
              <a:t>CPU must check every memory access generated in user mode to be sure it is between base and limit for that user</a:t>
            </a:r>
            <a:endParaRPr lang="en-US" altLang="en-US" dirty="0"/>
          </a:p>
        </p:txBody>
      </p:sp>
      <p:pic>
        <p:nvPicPr>
          <p:cNvPr id="7172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6063" y="2128838"/>
            <a:ext cx="3273425" cy="360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Rectangle 2"/>
          <p:cNvSpPr>
            <a:spLocks noGrp="1"/>
          </p:cNvSpPr>
          <p:nvPr>
            <p:ph type="title"/>
          </p:nvPr>
        </p:nvSpPr>
        <p:spPr>
          <a:xfrm>
            <a:off x="473075" y="166688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Hierarchical Page Tables</a:t>
            </a:r>
            <a:endParaRPr lang="en-US" altLang="en-US" dirty="0"/>
          </a:p>
        </p:txBody>
      </p:sp>
      <p:sp>
        <p:nvSpPr>
          <p:cNvPr id="53251" name="Rectangle 3"/>
          <p:cNvSpPr>
            <a:spLocks noGrp="1"/>
          </p:cNvSpPr>
          <p:nvPr>
            <p:ph idx="1"/>
          </p:nvPr>
        </p:nvSpPr>
        <p:spPr>
          <a:xfrm>
            <a:off x="903288" y="1189038"/>
            <a:ext cx="5980112" cy="4483100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Break up the logical address space into multiple page tables</a:t>
            </a:r>
            <a:endParaRPr lang="en-US" altLang="en-US" dirty="0"/>
          </a:p>
          <a:p>
            <a:r>
              <a:rPr lang="en-US" altLang="en-US" dirty="0"/>
              <a:t>A simple technique is a two-level page table</a:t>
            </a:r>
            <a:endParaRPr lang="en-US" altLang="en-US" dirty="0"/>
          </a:p>
          <a:p>
            <a:r>
              <a:rPr lang="en-US" altLang="en-US" dirty="0"/>
              <a:t>We then page the page table</a:t>
            </a:r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Rectangle 2"/>
          <p:cNvSpPr>
            <a:spLocks noGrp="1"/>
          </p:cNvSpPr>
          <p:nvPr>
            <p:ph type="title"/>
          </p:nvPr>
        </p:nvSpPr>
        <p:spPr>
          <a:xfrm>
            <a:off x="568325" y="166688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Two-Level Page-Table Scheme</a:t>
            </a:r>
            <a:endParaRPr lang="en-US" altLang="en-US" sz="2400" dirty="0"/>
          </a:p>
        </p:txBody>
      </p:sp>
      <p:pic>
        <p:nvPicPr>
          <p:cNvPr id="54275" name="Picture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1875" y="1268413"/>
            <a:ext cx="4248150" cy="4492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Rectangle 2"/>
          <p:cNvSpPr>
            <a:spLocks noGrp="1"/>
          </p:cNvSpPr>
          <p:nvPr>
            <p:ph type="title"/>
          </p:nvPr>
        </p:nvSpPr>
        <p:spPr>
          <a:xfrm>
            <a:off x="955675" y="152400"/>
            <a:ext cx="7762875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Two-Level Paging Example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/>
          </p:cNvSpPr>
          <p:nvPr>
            <p:ph idx="1"/>
          </p:nvPr>
        </p:nvSpPr>
        <p:spPr>
          <a:xfrm>
            <a:off x="917575" y="1085850"/>
            <a:ext cx="7807325" cy="5146675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1K page size) is divided into:</a:t>
            </a:r>
            <a:endParaRPr lang="en-US" altLang="en-US" dirty="0"/>
          </a:p>
          <a:p>
            <a:pPr marL="627380" lvl="1">
              <a:lnSpc>
                <a:spcPct val="90000"/>
              </a:lnSpc>
            </a:pPr>
            <a:r>
              <a:rPr lang="en-US" altLang="en-US" dirty="0"/>
              <a:t>a page number consisting of 22 bits</a:t>
            </a:r>
            <a:endParaRPr lang="en-US" altLang="en-US" dirty="0"/>
          </a:p>
          <a:p>
            <a:pPr marL="627380" lvl="1">
              <a:lnSpc>
                <a:spcPct val="90000"/>
              </a:lnSpc>
            </a:pPr>
            <a:r>
              <a:rPr lang="en-US" altLang="en-US" dirty="0"/>
              <a:t>a page offset consisting of 10 bits</a:t>
            </a:r>
            <a:endParaRPr lang="en-US" altLang="en-US" dirty="0"/>
          </a:p>
          <a:p>
            <a:pPr marL="627380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  <a:endParaRPr lang="en-US" altLang="en-US" dirty="0"/>
          </a:p>
          <a:p>
            <a:pPr marL="627380" lvl="1">
              <a:lnSpc>
                <a:spcPct val="90000"/>
              </a:lnSpc>
            </a:pPr>
            <a:r>
              <a:rPr lang="en-US" altLang="en-US" dirty="0"/>
              <a:t>a 12-bit page number </a:t>
            </a:r>
            <a:endParaRPr lang="en-US" altLang="en-US" dirty="0"/>
          </a:p>
          <a:p>
            <a:pPr marL="627380" lvl="1">
              <a:lnSpc>
                <a:spcPct val="90000"/>
              </a:lnSpc>
            </a:pPr>
            <a:r>
              <a:rPr lang="en-US" altLang="en-US" dirty="0"/>
              <a:t>a 10-bit page offset</a:t>
            </a:r>
            <a:endParaRPr lang="en-US" altLang="en-US" dirty="0"/>
          </a:p>
          <a:p>
            <a:pPr marL="627380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3366FF"/>
                </a:solidFill>
              </a:rPr>
              <a:t>forward-mapped page table</a:t>
            </a:r>
            <a:endParaRPr lang="en-US" altLang="en-US" b="1" dirty="0">
              <a:solidFill>
                <a:srgbClr val="3366FF"/>
              </a:solidFill>
            </a:endParaRPr>
          </a:p>
        </p:txBody>
      </p:sp>
      <p:pic>
        <p:nvPicPr>
          <p:cNvPr id="5530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0613" y="3875088"/>
            <a:ext cx="3159125" cy="1055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Rectangle 1026"/>
          <p:cNvSpPr>
            <a:spLocks noGrp="1"/>
          </p:cNvSpPr>
          <p:nvPr>
            <p:ph type="title"/>
          </p:nvPr>
        </p:nvSpPr>
        <p:spPr>
          <a:xfrm>
            <a:off x="1128713" y="152400"/>
            <a:ext cx="7558087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56323" name="Picture 1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013" y="1258888"/>
            <a:ext cx="6389687" cy="2693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536575" y="166688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r>
              <a:rPr lang="en-US" altLang="en-US" dirty="0"/>
              <a:t>64-bit Logical Address Space</a:t>
            </a:r>
            <a:endParaRPr lang="en-US" alt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806450" y="1201738"/>
            <a:ext cx="8116888" cy="50879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rPr>
              <a:t>Even two-level paging scheme not sufficient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rPr>
              <a:t>If page size is 4 KB (2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rPr>
              <a:t>12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rPr>
              <a:t>)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Then page table has 2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52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entries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If two level scheme, inner page tables could be 2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10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4-byte entries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Address would look like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None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Outer page table has 2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42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entries or 2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44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bytes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One solution is to add a 2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nd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outer page table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But in the following example the 2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nd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outer page table is still 2</a:t>
            </a:r>
            <a:r>
              <a:rPr kumimoji="1" lang="en-US" alt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34</a:t>
            </a: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bytes in size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1085850" marR="0" lvl="2" indent="-2286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And possibly 4 memory access to get to one physical memory location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pic>
        <p:nvPicPr>
          <p:cNvPr id="5734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175" y="3000375"/>
            <a:ext cx="3246438" cy="1165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2"/>
          <p:cNvSpPr>
            <a:spLocks noGrp="1"/>
          </p:cNvSpPr>
          <p:nvPr>
            <p:ph type="title"/>
          </p:nvPr>
        </p:nvSpPr>
        <p:spPr>
          <a:xfrm>
            <a:off x="865188" y="214313"/>
            <a:ext cx="7821612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Three-level Paging Scheme</a:t>
            </a:r>
            <a:endParaRPr lang="en-US" altLang="en-US" dirty="0"/>
          </a:p>
        </p:txBody>
      </p:sp>
      <p:pic>
        <p:nvPicPr>
          <p:cNvPr id="58371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0" y="1293813"/>
            <a:ext cx="5241925" cy="116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3130550"/>
            <a:ext cx="5486400" cy="1062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2"/>
          <p:cNvSpPr>
            <a:spLocks noGrp="1"/>
          </p:cNvSpPr>
          <p:nvPr>
            <p:ph type="title"/>
          </p:nvPr>
        </p:nvSpPr>
        <p:spPr>
          <a:xfrm>
            <a:off x="846138" y="166688"/>
            <a:ext cx="7840662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Hashed Page Tables</a:t>
            </a:r>
            <a:endParaRPr lang="en-US" altLang="en-US" dirty="0"/>
          </a:p>
        </p:txBody>
      </p:sp>
      <p:sp>
        <p:nvSpPr>
          <p:cNvPr id="59395" name="Rectangle 3"/>
          <p:cNvSpPr>
            <a:spLocks noGrp="1"/>
          </p:cNvSpPr>
          <p:nvPr>
            <p:ph idx="1"/>
          </p:nvPr>
        </p:nvSpPr>
        <p:spPr>
          <a:xfrm>
            <a:off x="903288" y="1141413"/>
            <a:ext cx="7626350" cy="4722812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Common in address spaces &gt; 32 bits</a:t>
            </a:r>
            <a:endParaRPr lang="en-US" altLang="en-US" dirty="0"/>
          </a:p>
          <a:p>
            <a:r>
              <a:rPr lang="en-US" altLang="en-US" dirty="0"/>
              <a:t>The virtual page number is hashed into a page table</a:t>
            </a:r>
            <a:endParaRPr lang="en-US" altLang="en-US" dirty="0"/>
          </a:p>
          <a:p>
            <a:pPr lvl="1"/>
            <a:r>
              <a:rPr lang="en-US" altLang="en-US" dirty="0"/>
              <a:t>This page table contains a chain of elements hashing to the same location</a:t>
            </a:r>
            <a:endParaRPr lang="en-US" altLang="en-US" dirty="0"/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  <a:endParaRPr lang="en-US" altLang="en-US" dirty="0"/>
          </a:p>
          <a:p>
            <a:r>
              <a:rPr lang="en-US" altLang="en-US" dirty="0"/>
              <a:t>Virtual page numbers are compared in this chain searching for a match</a:t>
            </a:r>
            <a:endParaRPr lang="en-US" altLang="en-US" dirty="0"/>
          </a:p>
          <a:p>
            <a:pPr lvl="1"/>
            <a:r>
              <a:rPr lang="en-US" altLang="en-US" dirty="0"/>
              <a:t>If a match is found, the corresponding physical frame is extracted</a:t>
            </a:r>
            <a:endParaRPr lang="en-US" altLang="en-US" dirty="0"/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3366FF"/>
                </a:solidFill>
              </a:rPr>
              <a:t>clustered page tables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  <a:endParaRPr lang="en-US" altLang="en-US" dirty="0"/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3366FF"/>
                </a:solidFill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  <a:endParaRPr lang="en-US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Rectang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60419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888" y="1274763"/>
            <a:ext cx="6616700" cy="3819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2"/>
          <p:cNvSpPr>
            <a:spLocks noGrp="1"/>
          </p:cNvSpPr>
          <p:nvPr>
            <p:ph type="title"/>
          </p:nvPr>
        </p:nvSpPr>
        <p:spPr>
          <a:xfrm>
            <a:off x="730250" y="152400"/>
            <a:ext cx="7956550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Inverted Page Table</a:t>
            </a:r>
            <a:endParaRPr lang="en-US" altLang="en-US" dirty="0"/>
          </a:p>
        </p:txBody>
      </p:sp>
      <p:sp>
        <p:nvSpPr>
          <p:cNvPr id="61443" name="Rectangle 3"/>
          <p:cNvSpPr>
            <a:spLocks noGrp="1"/>
          </p:cNvSpPr>
          <p:nvPr>
            <p:ph idx="1"/>
          </p:nvPr>
        </p:nvSpPr>
        <p:spPr>
          <a:xfrm>
            <a:off x="939800" y="1152525"/>
            <a:ext cx="7073900" cy="4792663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Rather than each process having a page table and keeping track of all possible logical pages, track all physical pages</a:t>
            </a:r>
            <a:endParaRPr lang="en-US" altLang="en-US" dirty="0"/>
          </a:p>
          <a:p>
            <a:r>
              <a:rPr lang="en-US" altLang="en-US" dirty="0"/>
              <a:t>One entry for each real page of memory</a:t>
            </a:r>
            <a:endParaRPr lang="en-US" altLang="en-US" dirty="0"/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  <a:endParaRPr lang="en-US" altLang="en-US" dirty="0"/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  <a:endParaRPr lang="en-US" altLang="en-US" dirty="0"/>
          </a:p>
          <a:p>
            <a:r>
              <a:rPr lang="en-US" altLang="en-US" dirty="0"/>
              <a:t>Use hash table to limit the search to one — or at most a few — page-table entries</a:t>
            </a:r>
            <a:endParaRPr lang="en-US" altLang="en-US" dirty="0"/>
          </a:p>
          <a:p>
            <a:pPr lvl="1"/>
            <a:r>
              <a:rPr lang="en-US" altLang="en-US" dirty="0"/>
              <a:t>TLB can accelerate access</a:t>
            </a:r>
            <a:endParaRPr lang="en-US" altLang="en-US" dirty="0"/>
          </a:p>
          <a:p>
            <a:r>
              <a:rPr lang="en-US" altLang="en-US" dirty="0"/>
              <a:t>But how to implement shared memory?</a:t>
            </a:r>
            <a:endParaRPr lang="en-US" altLang="en-US" dirty="0"/>
          </a:p>
          <a:p>
            <a:pPr lvl="1"/>
            <a:r>
              <a:rPr lang="en-US" altLang="en-US" dirty="0"/>
              <a:t>One mapping of a virtual address to the shared physical address</a:t>
            </a:r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2"/>
          <p:cNvSpPr>
            <a:spLocks noGrp="1"/>
          </p:cNvSpPr>
          <p:nvPr>
            <p:ph type="title"/>
          </p:nvPr>
        </p:nvSpPr>
        <p:spPr>
          <a:xfrm>
            <a:off x="958850" y="182563"/>
            <a:ext cx="779145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6246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675" y="1274763"/>
            <a:ext cx="6057900" cy="4189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941388" y="153988"/>
            <a:ext cx="7745412" cy="576262"/>
          </a:xfrm>
          <a:ln/>
        </p:spPr>
        <p:txBody>
          <a:bodyPr vert="horz" wrap="square" lIns="91440" tIns="45720" rIns="91440" bIns="45720" anchor="b" anchorCtr="0"/>
          <a:p>
            <a:r>
              <a:rPr lang="en-US" altLang="en-US" dirty="0"/>
              <a:t>Hardware Address Protection</a:t>
            </a:r>
            <a:endParaRPr lang="en-US" altLang="en-US" dirty="0"/>
          </a:p>
        </p:txBody>
      </p:sp>
      <p:pic>
        <p:nvPicPr>
          <p:cNvPr id="8195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1"/>
          <a:srcRect t="-12790" b="-12790"/>
          <a:stretch>
            <a:fillRect/>
          </a:stretch>
        </p:blipFill>
        <p:spPr>
          <a:xfrm>
            <a:off x="1576388" y="1212850"/>
            <a:ext cx="6324600" cy="3482975"/>
          </a:xfrm>
          <a:ln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Rectangle 2"/>
          <p:cNvSpPr>
            <a:spLocks noGrp="1"/>
          </p:cNvSpPr>
          <p:nvPr>
            <p:ph type="title"/>
          </p:nvPr>
        </p:nvSpPr>
        <p:spPr>
          <a:xfrm>
            <a:off x="730250" y="198438"/>
            <a:ext cx="795655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Oracle SPARC Solaris</a:t>
            </a:r>
            <a:endParaRPr lang="en-US" altLang="en-US" dirty="0"/>
          </a:p>
        </p:txBody>
      </p:sp>
      <p:sp>
        <p:nvSpPr>
          <p:cNvPr id="63491" name="Rectangle 3"/>
          <p:cNvSpPr>
            <a:spLocks noGrp="1"/>
          </p:cNvSpPr>
          <p:nvPr>
            <p:ph idx="1"/>
          </p:nvPr>
        </p:nvSpPr>
        <p:spPr>
          <a:xfrm>
            <a:off x="885825" y="1035050"/>
            <a:ext cx="7499350" cy="5062538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Consider modern, 64-bit operating system example with tightly integrated HW</a:t>
            </a:r>
            <a:endParaRPr lang="en-US" altLang="en-US" dirty="0"/>
          </a:p>
          <a:p>
            <a:pPr lvl="1"/>
            <a:r>
              <a:rPr lang="en-US" altLang="en-US" dirty="0"/>
              <a:t>Goals are efficiency, low overhead</a:t>
            </a:r>
            <a:endParaRPr lang="en-US" altLang="en-US" dirty="0"/>
          </a:p>
          <a:p>
            <a:r>
              <a:rPr lang="en-US" altLang="en-US" dirty="0"/>
              <a:t>Based on hashing, but more complex</a:t>
            </a:r>
            <a:endParaRPr lang="en-US" altLang="en-US" dirty="0"/>
          </a:p>
          <a:p>
            <a:r>
              <a:rPr lang="en-US" altLang="en-US" dirty="0"/>
              <a:t>Two hash tables</a:t>
            </a:r>
            <a:endParaRPr lang="en-US" altLang="en-US" dirty="0"/>
          </a:p>
          <a:p>
            <a:pPr lvl="1"/>
            <a:r>
              <a:rPr lang="en-US" altLang="en-US" dirty="0"/>
              <a:t>One kernel and one for all user processes</a:t>
            </a:r>
            <a:endParaRPr lang="en-US" altLang="en-US" dirty="0"/>
          </a:p>
          <a:p>
            <a:pPr lvl="1"/>
            <a:r>
              <a:rPr lang="en-US" altLang="en-US" dirty="0"/>
              <a:t>Each maps memory addresses from virtual to physical memory</a:t>
            </a:r>
            <a:endParaRPr lang="en-US" altLang="en-US" dirty="0"/>
          </a:p>
          <a:p>
            <a:pPr lvl="1"/>
            <a:r>
              <a:rPr lang="en-US" altLang="en-US" dirty="0"/>
              <a:t>Each entry represents a contiguous area of mapped virtual memory,</a:t>
            </a:r>
            <a:endParaRPr lang="en-US" altLang="en-US" dirty="0"/>
          </a:p>
          <a:p>
            <a:pPr lvl="2"/>
            <a:r>
              <a:rPr lang="en-US" altLang="en-US" dirty="0"/>
              <a:t>More efficient than having a separate hash-table entry for each page</a:t>
            </a:r>
            <a:endParaRPr lang="en-US" altLang="en-US" dirty="0"/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  <a:endParaRPr lang="en-US" altLang="en-US" dirty="0"/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Rectangle 2"/>
          <p:cNvSpPr>
            <a:spLocks noGrp="1"/>
          </p:cNvSpPr>
          <p:nvPr>
            <p:ph type="title"/>
          </p:nvPr>
        </p:nvSpPr>
        <p:spPr>
          <a:xfrm>
            <a:off x="762000" y="198438"/>
            <a:ext cx="795655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Oracle SPARC Solaris (Cont.)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/>
          </p:cNvSpPr>
          <p:nvPr>
            <p:ph idx="1"/>
          </p:nvPr>
        </p:nvSpPr>
        <p:spPr>
          <a:xfrm>
            <a:off x="981075" y="1096963"/>
            <a:ext cx="7515225" cy="5062537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TLB holds translation table entries (TTEs) for fast hardware lookups</a:t>
            </a:r>
            <a:endParaRPr lang="en-US" altLang="en-US" dirty="0"/>
          </a:p>
          <a:p>
            <a:pPr lvl="1"/>
            <a:r>
              <a:rPr lang="en-US" altLang="en-US" dirty="0"/>
              <a:t>A cache of TTEs reside in a translation storage buffer (TSB)</a:t>
            </a:r>
            <a:endParaRPr lang="en-US" altLang="en-US" dirty="0"/>
          </a:p>
          <a:p>
            <a:pPr lvl="2"/>
            <a:r>
              <a:rPr lang="en-US" altLang="en-US" dirty="0"/>
              <a:t>Includes an entry per recently accessed page</a:t>
            </a:r>
            <a:endParaRPr lang="en-US" altLang="en-US" dirty="0"/>
          </a:p>
          <a:p>
            <a:r>
              <a:rPr lang="en-US" altLang="en-US" dirty="0"/>
              <a:t>Virtual address reference causes TLB search </a:t>
            </a:r>
            <a:endParaRPr lang="en-US" altLang="en-US" dirty="0"/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  <a:endParaRPr lang="en-US" altLang="en-US" dirty="0"/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  <a:endParaRPr lang="en-US" altLang="en-US" dirty="0"/>
          </a:p>
          <a:p>
            <a:pPr lvl="2"/>
            <a:r>
              <a:rPr lang="en-US" altLang="en-US" dirty="0"/>
              <a:t>If no match found, kernel interrupted to search the hash table</a:t>
            </a:r>
            <a:endParaRPr lang="en-US" altLang="en-US" dirty="0"/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Rectangle 2"/>
          <p:cNvSpPr>
            <a:spLocks noGrp="1"/>
          </p:cNvSpPr>
          <p:nvPr>
            <p:ph type="title"/>
          </p:nvPr>
        </p:nvSpPr>
        <p:spPr>
          <a:xfrm>
            <a:off x="1127125" y="142875"/>
            <a:ext cx="7607300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400" dirty="0"/>
              <a:t>Example: The Intel 32 and 64-bit Architectures</a:t>
            </a:r>
            <a:endParaRPr lang="en-US" altLang="en-US" sz="2400" dirty="0"/>
          </a:p>
        </p:txBody>
      </p:sp>
      <p:sp>
        <p:nvSpPr>
          <p:cNvPr id="65539" name="Rectangle 3"/>
          <p:cNvSpPr>
            <a:spLocks noGrp="1"/>
          </p:cNvSpPr>
          <p:nvPr>
            <p:ph idx="1"/>
          </p:nvPr>
        </p:nvSpPr>
        <p:spPr>
          <a:xfrm>
            <a:off x="885825" y="1233488"/>
            <a:ext cx="7743825" cy="4530725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Dominant industry chips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Pentium CPUs are 32-bit and called IA-32 architecture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Current Intel CPUs are 64-bit and called IA-64 architecture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variations in the chips, cover the main ideas here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Rectangle 2"/>
          <p:cNvSpPr>
            <a:spLocks noGrp="1"/>
          </p:cNvSpPr>
          <p:nvPr>
            <p:ph type="title"/>
          </p:nvPr>
        </p:nvSpPr>
        <p:spPr>
          <a:xfrm>
            <a:off x="1425575" y="166688"/>
            <a:ext cx="760730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800" dirty="0"/>
              <a:t>Example: The Intel IA-32 Architecture</a:t>
            </a:r>
            <a:endParaRPr lang="en-US" altLang="en-US" sz="2800" dirty="0"/>
          </a:p>
        </p:txBody>
      </p:sp>
      <p:sp>
        <p:nvSpPr>
          <p:cNvPr id="66563" name="Rectangle 3"/>
          <p:cNvSpPr>
            <a:spLocks noGrp="1"/>
          </p:cNvSpPr>
          <p:nvPr>
            <p:ph idx="1"/>
          </p:nvPr>
        </p:nvSpPr>
        <p:spPr>
          <a:xfrm>
            <a:off x="885825" y="1087438"/>
            <a:ext cx="7091363" cy="4530725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dirty="0"/>
              <a:t>Supports both segmentation and segmentation with paging</a:t>
            </a:r>
            <a:endParaRPr lang="en-US" altLang="en-US" dirty="0"/>
          </a:p>
          <a:p>
            <a:pPr lvl="1"/>
            <a:r>
              <a:rPr lang="en-US" altLang="en-US" dirty="0"/>
              <a:t>Each segment can be 4 GB</a:t>
            </a:r>
            <a:endParaRPr lang="en-US" altLang="en-US" dirty="0"/>
          </a:p>
          <a:p>
            <a:pPr lvl="1"/>
            <a:r>
              <a:rPr lang="en-US" altLang="en-US" dirty="0"/>
              <a:t>Up to 16 K segments per process</a:t>
            </a:r>
            <a:endParaRPr lang="en-US" altLang="en-US" dirty="0"/>
          </a:p>
          <a:p>
            <a:pPr lvl="1"/>
            <a:r>
              <a:rPr lang="en-US" altLang="en-US" dirty="0"/>
              <a:t>Divided into two partitions</a:t>
            </a:r>
            <a:endParaRPr lang="en-US" altLang="en-US" dirty="0"/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3366FF"/>
                </a:solidFill>
              </a:rPr>
              <a:t>local descriptor table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LDT</a:t>
            </a:r>
            <a:r>
              <a:rPr lang="en-US" altLang="en-US" dirty="0"/>
              <a:t>))</a:t>
            </a:r>
            <a:endParaRPr lang="en-US" altLang="en-US" dirty="0"/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3366FF"/>
                </a:solidFill>
              </a:rPr>
              <a:t>global descriptor table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GDT</a:t>
            </a:r>
            <a:r>
              <a:rPr lang="en-US" altLang="en-US" dirty="0"/>
              <a:t>))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2"/>
          <p:cNvSpPr>
            <a:spLocks noGrp="1"/>
          </p:cNvSpPr>
          <p:nvPr>
            <p:ph type="title"/>
          </p:nvPr>
        </p:nvSpPr>
        <p:spPr>
          <a:xfrm>
            <a:off x="1425575" y="73025"/>
            <a:ext cx="7607300" cy="576263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400" dirty="0"/>
              <a:t>Example: The Intel IA-32 Architecture (Cont.)</a:t>
            </a:r>
            <a:endParaRPr lang="en-US" altLang="en-US" sz="2400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885825" y="1087438"/>
            <a:ext cx="7743825" cy="4530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rPr>
              <a:t>CPU generates logical address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Selector given to segmentation unit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1085850" marR="0" lvl="2" indent="-2286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Which produces linear addresses 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857250" marR="0" lvl="2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None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1085850" marR="0" lvl="2" indent="-2286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Linear address given to paging unit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1085850" marR="0" lvl="2" indent="-2286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Which generates physical address in main memory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1085850" marR="0" lvl="2" indent="-2286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Paging units form equivalent of MMU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1085850" marR="0" lvl="2" indent="-2286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/>
            </a:pPr>
            <a:r>
              <a:rPr kumimoji="1" lang="en-US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Pages sizes can be 4 KB or 4 MB</a:t>
            </a: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kumimoji="1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pic>
        <p:nvPicPr>
          <p:cNvPr id="67588" name="Picture 1" descr="Screen Shot 2013-01-04 at 12.24.50 PM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038" y="2141538"/>
            <a:ext cx="2436812" cy="784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Rectangle 2"/>
          <p:cNvSpPr>
            <a:spLocks noGrp="1"/>
          </p:cNvSpPr>
          <p:nvPr>
            <p:ph type="title"/>
          </p:nvPr>
        </p:nvSpPr>
        <p:spPr>
          <a:xfrm>
            <a:off x="1306513" y="20638"/>
            <a:ext cx="7670800" cy="619125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400" dirty="0"/>
              <a:t>Logical to Physical Address Translation in IA-32</a:t>
            </a:r>
            <a:endParaRPr lang="en-US" altLang="en-US" sz="2400" dirty="0"/>
          </a:p>
        </p:txBody>
      </p:sp>
      <p:pic>
        <p:nvPicPr>
          <p:cNvPr id="68611" name="Picture 4"/>
          <p:cNvPicPr>
            <a:picLocks noChangeAspect="1"/>
          </p:cNvPicPr>
          <p:nvPr/>
        </p:nvPicPr>
        <p:blipFill>
          <a:blip r:embed="rId1"/>
          <a:srcRect l="638" t="35571" r="661" b="35571"/>
          <a:stretch>
            <a:fillRect/>
          </a:stretch>
        </p:blipFill>
        <p:spPr>
          <a:xfrm>
            <a:off x="2049463" y="3084513"/>
            <a:ext cx="4595812" cy="1008062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6861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13" y="1524000"/>
            <a:ext cx="6157912" cy="81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2"/>
          <p:cNvSpPr>
            <a:spLocks noGrp="1"/>
          </p:cNvSpPr>
          <p:nvPr>
            <p:ph type="title"/>
          </p:nvPr>
        </p:nvSpPr>
        <p:spPr>
          <a:xfrm>
            <a:off x="1195388" y="198438"/>
            <a:ext cx="7491412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Intel IA-32 Segmentation</a:t>
            </a:r>
            <a:endParaRPr lang="en-US" altLang="en-US" dirty="0"/>
          </a:p>
        </p:txBody>
      </p:sp>
      <p:pic>
        <p:nvPicPr>
          <p:cNvPr id="69635" name="Picture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6425" y="1314450"/>
            <a:ext cx="6034088" cy="3703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Rectangle 2"/>
          <p:cNvSpPr>
            <a:spLocks noGrp="1"/>
          </p:cNvSpPr>
          <p:nvPr>
            <p:ph type="title"/>
          </p:nvPr>
        </p:nvSpPr>
        <p:spPr>
          <a:xfrm>
            <a:off x="817563" y="182563"/>
            <a:ext cx="7869237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Intel IA-32 Paging Architecture</a:t>
            </a:r>
            <a:endParaRPr lang="en-US" altLang="en-US" dirty="0"/>
          </a:p>
        </p:txBody>
      </p:sp>
      <p:pic>
        <p:nvPicPr>
          <p:cNvPr id="7065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0" y="1220788"/>
            <a:ext cx="4503738" cy="4394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Rectangle 2"/>
          <p:cNvSpPr>
            <a:spLocks noGrp="1"/>
          </p:cNvSpPr>
          <p:nvPr>
            <p:ph type="title"/>
          </p:nvPr>
        </p:nvSpPr>
        <p:spPr>
          <a:xfrm>
            <a:off x="1227138" y="214313"/>
            <a:ext cx="7869237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Intel IA-32 Page Address Extensions</a:t>
            </a:r>
            <a:endParaRPr lang="en-US" altLang="en-US" dirty="0"/>
          </a:p>
        </p:txBody>
      </p:sp>
      <p:pic>
        <p:nvPicPr>
          <p:cNvPr id="71683" name="Picture 1" descr="8_24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313" y="3502025"/>
            <a:ext cx="6157912" cy="2630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4" name="Rectangle 3"/>
          <p:cNvSpPr txBox="1"/>
          <p:nvPr/>
        </p:nvSpPr>
        <p:spPr>
          <a:xfrm>
            <a:off x="901700" y="1108075"/>
            <a:ext cx="7743825" cy="1905000"/>
          </a:xfrm>
          <a:prstGeom prst="rect">
            <a:avLst/>
          </a:prstGeom>
          <a:noFill/>
          <a:ln w="9525">
            <a:noFill/>
          </a:ln>
        </p:spPr>
        <p:txBody>
          <a:bodyPr lIns="64008" tIns="32004" rIns="64008" bIns="32004"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sz="1600" dirty="0">
                <a:latin typeface="Helvetica" pitchFamily="-84" charset="0"/>
              </a:rPr>
              <a:t>32-bit address limits led Intel to create </a:t>
            </a:r>
            <a:r>
              <a:rPr lang="en-US" altLang="en-US" sz="1600" b="1" dirty="0">
                <a:solidFill>
                  <a:srgbClr val="3366FF"/>
                </a:solidFill>
                <a:latin typeface="Helvetica" pitchFamily="-84" charset="0"/>
              </a:rPr>
              <a:t>page address extension </a:t>
            </a:r>
            <a:r>
              <a:rPr lang="en-US" altLang="en-US" sz="1600" dirty="0">
                <a:latin typeface="Helvetica" pitchFamily="-84" charset="0"/>
              </a:rPr>
              <a:t>(</a:t>
            </a:r>
            <a:r>
              <a:rPr lang="en-US" altLang="en-US" sz="1600" b="1" dirty="0">
                <a:solidFill>
                  <a:srgbClr val="3366FF"/>
                </a:solidFill>
                <a:latin typeface="Helvetica" pitchFamily="-84" charset="0"/>
              </a:rPr>
              <a:t>PAE</a:t>
            </a:r>
            <a:r>
              <a:rPr lang="en-US" altLang="en-US" sz="1600" dirty="0">
                <a:latin typeface="Helvetica" pitchFamily="-84" charset="0"/>
              </a:rPr>
              <a:t>), allowing 32-bit apps access to more than 4GB of memory space</a:t>
            </a:r>
            <a:endParaRPr lang="en-US" altLang="en-US" sz="1600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sz="1600" dirty="0">
                <a:latin typeface="Helvetica" pitchFamily="-84" charset="0"/>
              </a:rPr>
              <a:t>Paging went to a 3-level scheme</a:t>
            </a:r>
            <a:endParaRPr lang="en-US" altLang="en-US" sz="1600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sz="1600" dirty="0">
                <a:latin typeface="Helvetica" pitchFamily="-84" charset="0"/>
              </a:rPr>
              <a:t>Top two bits refer to a </a:t>
            </a:r>
            <a:r>
              <a:rPr lang="en-US" altLang="en-US" sz="1600" b="1" dirty="0">
                <a:solidFill>
                  <a:srgbClr val="3366FF"/>
                </a:solidFill>
                <a:latin typeface="Helvetica" pitchFamily="-84" charset="0"/>
              </a:rPr>
              <a:t>page directory pointer table</a:t>
            </a:r>
            <a:endParaRPr lang="en-US" altLang="en-US" sz="1600" b="1" dirty="0">
              <a:solidFill>
                <a:srgbClr val="3366FF"/>
              </a:solidFill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sz="1600" dirty="0">
                <a:latin typeface="Helvetica" pitchFamily="-84" charset="0"/>
              </a:rPr>
              <a:t>Page-directory and page-table entries moved to 64-bits in size</a:t>
            </a:r>
            <a:endParaRPr lang="en-US" altLang="en-US" sz="1600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sz="1600" dirty="0">
                <a:latin typeface="Helvetica" pitchFamily="-84" charset="0"/>
              </a:rPr>
              <a:t>Net effect is increasing address space to 36 bits – 64GB of physical memory</a:t>
            </a:r>
            <a:endParaRPr lang="en-US" altLang="en-US" sz="1600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lang="en-US" altLang="en-US" b="1" dirty="0">
              <a:solidFill>
                <a:srgbClr val="3366FF"/>
              </a:solidFill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lang="en-US" altLang="en-US" dirty="0">
              <a:latin typeface="Helvetica" pitchFamily="-8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Rectangle 2"/>
          <p:cNvSpPr>
            <a:spLocks noGrp="1"/>
          </p:cNvSpPr>
          <p:nvPr>
            <p:ph type="title"/>
          </p:nvPr>
        </p:nvSpPr>
        <p:spPr>
          <a:xfrm>
            <a:off x="817563" y="198438"/>
            <a:ext cx="7869237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Intel x86-64</a:t>
            </a:r>
            <a:endParaRPr lang="en-US" altLang="en-US" dirty="0"/>
          </a:p>
        </p:txBody>
      </p:sp>
      <p:sp>
        <p:nvSpPr>
          <p:cNvPr id="72707" name="Rectangle 3"/>
          <p:cNvSpPr txBox="1"/>
          <p:nvPr/>
        </p:nvSpPr>
        <p:spPr>
          <a:xfrm>
            <a:off x="917575" y="1122363"/>
            <a:ext cx="7564438" cy="2755900"/>
          </a:xfrm>
          <a:prstGeom prst="rect">
            <a:avLst/>
          </a:prstGeom>
          <a:noFill/>
          <a:ln w="9525">
            <a:noFill/>
          </a:ln>
        </p:spPr>
        <p:txBody>
          <a:bodyPr lIns="64008" tIns="32004" rIns="64008" bIns="32004"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dirty="0">
                <a:latin typeface="Helvetica" pitchFamily="-84" charset="0"/>
              </a:rPr>
              <a:t>Current generation Intel x86 architecture</a:t>
            </a:r>
            <a:endParaRPr lang="en-US" altLang="en-US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dirty="0">
                <a:latin typeface="Helvetica" pitchFamily="-84" charset="0"/>
              </a:rPr>
              <a:t>64 bits is ginormous (&gt; 16 exabytes)</a:t>
            </a:r>
            <a:endParaRPr lang="en-US" altLang="en-US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dirty="0">
                <a:latin typeface="Helvetica" pitchFamily="-84" charset="0"/>
              </a:rPr>
              <a:t>In practice only implement 48 bit addressing</a:t>
            </a:r>
            <a:endParaRPr lang="en-US" altLang="en-US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dirty="0">
                <a:latin typeface="Helvetica" pitchFamily="-84" charset="0"/>
              </a:rPr>
              <a:t>Page sizes of 4 KB, 2 MB, 1 GB</a:t>
            </a:r>
            <a:endParaRPr lang="en-US" altLang="en-US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dirty="0">
                <a:latin typeface="Helvetica" pitchFamily="-84" charset="0"/>
              </a:rPr>
              <a:t>Four levels of paging hierarchy</a:t>
            </a:r>
            <a:endParaRPr lang="en-US" altLang="en-US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dirty="0">
                <a:latin typeface="Helvetica" pitchFamily="-84" charset="0"/>
              </a:rPr>
              <a:t>Can also use PAE so virtual addresses are 48 bits and physical addresses are 52 bits</a:t>
            </a:r>
            <a:endParaRPr lang="en-US" altLang="en-US" dirty="0">
              <a:latin typeface="Helvetica" pitchFamily="-84" charset="0"/>
            </a:endParaRPr>
          </a:p>
        </p:txBody>
      </p:sp>
      <p:pic>
        <p:nvPicPr>
          <p:cNvPr id="72708" name="Picture 2" descr="8_25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938" y="4108450"/>
            <a:ext cx="7283450" cy="736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76262"/>
          </a:xfrm>
          <a:ln/>
        </p:spPr>
        <p:txBody>
          <a:bodyPr vert="horz" wrap="square" lIns="91440" tIns="45720" rIns="91440" bIns="45720" anchor="b" anchorCtr="0"/>
          <a:p>
            <a:r>
              <a:rPr lang="en-US" altLang="en-US" dirty="0"/>
              <a:t>Address Binding</a:t>
            </a:r>
            <a:endParaRPr lang="en-US" alt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19150" y="1144588"/>
            <a:ext cx="7448550" cy="4926012"/>
          </a:xfrm>
          <a:ln/>
        </p:spPr>
        <p:txBody>
          <a:bodyPr vert="horz" wrap="square" lIns="91440" tIns="45720" rIns="91440" bIns="45720" anchor="t" anchorCtr="0"/>
          <a:p>
            <a:r>
              <a:rPr lang="en-US" altLang="en-US" sz="1600" dirty="0"/>
              <a:t>Programs on disk, ready to be brought into memory to execute form an </a:t>
            </a:r>
            <a:r>
              <a:rPr lang="en-US" altLang="en-US" sz="1600" b="1" dirty="0">
                <a:solidFill>
                  <a:srgbClr val="0000FF"/>
                </a:solidFill>
              </a:rPr>
              <a:t>input queue</a:t>
            </a:r>
            <a:endParaRPr lang="en-US" altLang="en-US" sz="1600" b="1" dirty="0">
              <a:solidFill>
                <a:srgbClr val="0000FF"/>
              </a:solidFill>
            </a:endParaRPr>
          </a:p>
          <a:p>
            <a:pPr lvl="1"/>
            <a:r>
              <a:rPr lang="en-US" altLang="en-US" sz="1600" dirty="0"/>
              <a:t>Without support, must be loaded into address 0000</a:t>
            </a:r>
            <a:endParaRPr lang="en-US" altLang="en-US" sz="1600" dirty="0"/>
          </a:p>
          <a:p>
            <a:r>
              <a:rPr lang="en-US" altLang="en-US" sz="1600" dirty="0"/>
              <a:t>Inconvenient to have first user process physical address always at 0000 </a:t>
            </a:r>
            <a:endParaRPr lang="en-US" altLang="en-US" sz="1600" dirty="0"/>
          </a:p>
          <a:p>
            <a:pPr lvl="1"/>
            <a:r>
              <a:rPr lang="en-US" altLang="en-US" sz="1600" dirty="0"/>
              <a:t>How can it not be?</a:t>
            </a:r>
            <a:endParaRPr lang="en-US" altLang="en-US" sz="1600" dirty="0"/>
          </a:p>
          <a:p>
            <a:r>
              <a:rPr lang="en-US" altLang="en-US" sz="1600" dirty="0"/>
              <a:t>Further, addresses represented in different ways at different stages of a program</a:t>
            </a:r>
            <a:r>
              <a:rPr lang="ja-JP" altLang="en-US" sz="1600" dirty="0"/>
              <a:t>’</a:t>
            </a:r>
            <a:r>
              <a:rPr lang="en-US" altLang="ja-JP" sz="1600" dirty="0"/>
              <a:t>s life</a:t>
            </a:r>
            <a:endParaRPr lang="en-US" altLang="ja-JP" sz="1600" dirty="0"/>
          </a:p>
          <a:p>
            <a:pPr lvl="1"/>
            <a:r>
              <a:rPr lang="en-US" altLang="en-US" sz="1600" dirty="0"/>
              <a:t>Source code addresses usually symbolic</a:t>
            </a:r>
            <a:endParaRPr lang="en-US" altLang="en-US" sz="1600" dirty="0"/>
          </a:p>
          <a:p>
            <a:pPr lvl="1"/>
            <a:r>
              <a:rPr lang="en-US" altLang="en-US" sz="1600" dirty="0"/>
              <a:t>Compiled code addresses </a:t>
            </a:r>
            <a:r>
              <a:rPr lang="en-US" altLang="en-US" sz="1600" b="1" dirty="0">
                <a:solidFill>
                  <a:srgbClr val="0000FF"/>
                </a:solidFill>
              </a:rPr>
              <a:t>bind </a:t>
            </a:r>
            <a:r>
              <a:rPr lang="en-US" altLang="en-US" sz="1600" dirty="0"/>
              <a:t>to relocatable addresses</a:t>
            </a:r>
            <a:endParaRPr lang="en-US" altLang="en-US" sz="1600" dirty="0"/>
          </a:p>
          <a:p>
            <a:pPr lvl="2"/>
            <a:r>
              <a:rPr lang="en-US" altLang="en-US" sz="1600" dirty="0"/>
              <a:t>i.e. </a:t>
            </a:r>
            <a:r>
              <a:rPr lang="ja-JP" altLang="en-US" sz="1600" dirty="0"/>
              <a:t>“</a:t>
            </a:r>
            <a:r>
              <a:rPr lang="en-US" altLang="ja-JP" sz="1600" dirty="0"/>
              <a:t>14 bytes from beginning of this module</a:t>
            </a:r>
            <a:r>
              <a:rPr lang="ja-JP" altLang="en-US" sz="1600" dirty="0"/>
              <a:t>”</a:t>
            </a:r>
            <a:endParaRPr lang="en-US" altLang="ja-JP" sz="1600" dirty="0"/>
          </a:p>
          <a:p>
            <a:pPr lvl="1"/>
            <a:r>
              <a:rPr lang="en-US" altLang="en-US" sz="1600" dirty="0"/>
              <a:t>Linker or loader will bind relocatable addresses to absolute addresses</a:t>
            </a:r>
            <a:endParaRPr lang="en-US" altLang="en-US" sz="1600" dirty="0"/>
          </a:p>
          <a:p>
            <a:pPr lvl="2"/>
            <a:r>
              <a:rPr lang="en-US" altLang="en-US" sz="1600" dirty="0"/>
              <a:t>i.e. 74014</a:t>
            </a:r>
            <a:endParaRPr lang="en-US" altLang="en-US" sz="1600" dirty="0"/>
          </a:p>
          <a:p>
            <a:pPr lvl="1"/>
            <a:r>
              <a:rPr lang="en-US" altLang="en-US" sz="1600" dirty="0"/>
              <a:t>Each binding maps one address space to another</a:t>
            </a:r>
            <a:endParaRPr lang="en-US" altLang="en-US" sz="1600" dirty="0"/>
          </a:p>
          <a:p>
            <a:pPr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Rectangle 2"/>
          <p:cNvSpPr>
            <a:spLocks noGrp="1"/>
          </p:cNvSpPr>
          <p:nvPr>
            <p:ph type="title"/>
          </p:nvPr>
        </p:nvSpPr>
        <p:spPr>
          <a:xfrm>
            <a:off x="833438" y="182563"/>
            <a:ext cx="7869237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Example: ARM Architecture</a:t>
            </a:r>
            <a:endParaRPr lang="en-US" altLang="en-US" dirty="0"/>
          </a:p>
        </p:txBody>
      </p:sp>
      <p:sp>
        <p:nvSpPr>
          <p:cNvPr id="73731" name="Rectangle 3"/>
          <p:cNvSpPr txBox="1"/>
          <p:nvPr/>
        </p:nvSpPr>
        <p:spPr>
          <a:xfrm>
            <a:off x="869950" y="1169988"/>
            <a:ext cx="3417888" cy="5141912"/>
          </a:xfrm>
          <a:prstGeom prst="rect">
            <a:avLst/>
          </a:prstGeom>
          <a:noFill/>
          <a:ln w="9525">
            <a:noFill/>
          </a:ln>
        </p:spPr>
        <p:txBody>
          <a:bodyPr lIns="64008" tIns="32004" rIns="64008" bIns="32004"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sz="1400" dirty="0">
                <a:latin typeface="Helvetica" pitchFamily="-84" charset="0"/>
              </a:rPr>
              <a:t>Dominant mobile platform chip (Apple iOS and Google Android devices for example)</a:t>
            </a:r>
            <a:endParaRPr lang="en-US" altLang="en-US" sz="1400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sz="1400" dirty="0">
                <a:latin typeface="Helvetica" pitchFamily="-84" charset="0"/>
              </a:rPr>
              <a:t>Modern, energy efficient, 32-bit CPU</a:t>
            </a:r>
            <a:endParaRPr lang="en-US" altLang="en-US" sz="1400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sz="1400" dirty="0">
                <a:latin typeface="Helvetica" pitchFamily="-84" charset="0"/>
              </a:rPr>
              <a:t>4 KB and 16 KB pages</a:t>
            </a:r>
            <a:endParaRPr lang="en-US" altLang="en-US" sz="1400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sz="1400" dirty="0">
                <a:latin typeface="Helvetica" pitchFamily="-84" charset="0"/>
              </a:rPr>
              <a:t>1 MB and 16 MB pages (termed </a:t>
            </a:r>
            <a:r>
              <a:rPr lang="en-US" altLang="en-US" sz="1400" b="1" dirty="0">
                <a:solidFill>
                  <a:srgbClr val="3366FF"/>
                </a:solidFill>
                <a:latin typeface="Helvetica" pitchFamily="-84" charset="0"/>
              </a:rPr>
              <a:t>sections</a:t>
            </a:r>
            <a:r>
              <a:rPr lang="en-US" altLang="en-US" sz="1400" dirty="0">
                <a:latin typeface="Helvetica" pitchFamily="-84" charset="0"/>
              </a:rPr>
              <a:t>)</a:t>
            </a:r>
            <a:endParaRPr lang="en-US" altLang="en-US" sz="1400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sz="1400" dirty="0">
                <a:latin typeface="Helvetica" pitchFamily="-84" charset="0"/>
              </a:rPr>
              <a:t>One-level paging for sections, two-level for smaller pages</a:t>
            </a:r>
            <a:endParaRPr lang="en-US" altLang="en-US" sz="1400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lang="en-US" altLang="en-US" sz="1400" dirty="0">
                <a:latin typeface="Helvetica" pitchFamily="-84" charset="0"/>
              </a:rPr>
              <a:t>Two levels of TLBs</a:t>
            </a:r>
            <a:endParaRPr lang="en-US" altLang="en-US" sz="1400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sz="1400" dirty="0">
                <a:latin typeface="Helvetica" pitchFamily="-84" charset="0"/>
              </a:rPr>
              <a:t>Outer level has two micro TLBs (one data, one instruction)</a:t>
            </a:r>
            <a:endParaRPr lang="en-US" altLang="en-US" sz="1400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sz="1400" dirty="0">
                <a:latin typeface="Helvetica" pitchFamily="-84" charset="0"/>
              </a:rPr>
              <a:t>Inner is single main TLB</a:t>
            </a:r>
            <a:endParaRPr lang="en-US" altLang="en-US" sz="1400" dirty="0">
              <a:latin typeface="Helvetica" pitchFamily="-84" charset="0"/>
            </a:endParaRPr>
          </a:p>
          <a:p>
            <a:pPr marL="1060450" lvl="1" indent="-40767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 sz="1400" dirty="0">
                <a:latin typeface="Helvetica" pitchFamily="-84" charset="0"/>
              </a:rPr>
              <a:t>First inner is checked, on miss outers are checked, and on miss page table walk performed by CPU</a:t>
            </a:r>
            <a:endParaRPr lang="en-US" altLang="en-US" sz="1400" dirty="0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lang="en-US" altLang="en-US" sz="1400" dirty="0">
              <a:latin typeface="Helvetica" pitchFamily="-84" charset="0"/>
            </a:endParaRPr>
          </a:p>
        </p:txBody>
      </p:sp>
      <p:pic>
        <p:nvPicPr>
          <p:cNvPr id="73732" name="Picture 1" descr="8_26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0" y="1576388"/>
            <a:ext cx="4100513" cy="2994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Rectangle 2"/>
          <p:cNvSpPr>
            <a:spLocks noGrp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b" anchorCtr="0"/>
          <a:p>
            <a:pPr eaLnBrk="1" hangingPunct="1">
              <a:buClrTx/>
              <a:buSzTx/>
              <a:buFontTx/>
            </a:pPr>
            <a:r>
              <a:rPr lang="en-US" altLang="en-US" dirty="0">
                <a:latin typeface="+mj-lt"/>
                <a:ea typeface="MS PGothic" panose="020B0600070205080204" pitchFamily="34" charset="-128"/>
                <a:cs typeface="MS PGothic" panose="020B0600070205080204" pitchFamily="34" charset="-128"/>
              </a:rPr>
              <a:t>End of Chapter 8</a:t>
            </a:r>
            <a:endParaRPr lang="en-US" altLang="en-US" dirty="0">
              <a:latin typeface="+mj-lt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1. Given six memory partitions of 300 KB, 600 KB, 350 KB, 200 KB, 750 KB, and 125 KB (in order), how would the first-fit, best-fit, and worst-fit algorithms place processes of size 115 KB, 500 KB, 358 KB, 200 KB, and 375 KB (in order)?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2. Given memory partitions of 100K, 500K, 200K, 300K, and 600K (inorder), how would each of the First-fit, Best-fit, and Worst-fit algorithms place processes of 212K, 417K, 112K, and 426K (in order)? Which algorithm makes the most efficient use of memory?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1. Consider a system with byte-addressable memory, 32 bit logical addresses, 4 kilobyte page size and page table entries of 4 bytes each. The size of the page table in the system in megabytes.</a:t>
            </a:r>
            <a:endParaRPr lang="en-US"/>
          </a:p>
          <a:p>
            <a:pPr marL="0" indent="0">
              <a:buNone/>
            </a:pPr>
            <a:r>
              <a:rPr lang="en-US"/>
              <a:t>Number of entries in page table = 232 / 4Kbyte  </a:t>
            </a:r>
            <a:endParaRPr lang="en-US"/>
          </a:p>
          <a:p>
            <a:pPr marL="0" indent="0">
              <a:buNone/>
            </a:pPr>
            <a:r>
              <a:rPr lang="en-US"/>
              <a:t>                                = 232 / 212 </a:t>
            </a:r>
            <a:endParaRPr lang="en-US"/>
          </a:p>
          <a:p>
            <a:pPr marL="0" indent="0">
              <a:buNone/>
            </a:pPr>
            <a:r>
              <a:rPr lang="en-US"/>
              <a:t>                                        = 220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Size of page table = (No. page table entries)*(Size of an entry) </a:t>
            </a:r>
            <a:endParaRPr lang="en-US"/>
          </a:p>
          <a:p>
            <a:pPr marL="0" indent="0">
              <a:buNone/>
            </a:pPr>
            <a:r>
              <a:rPr lang="en-US"/>
              <a:t>                   = 220 * 4 bytes </a:t>
            </a:r>
            <a:endParaRPr lang="en-US"/>
          </a:p>
          <a:p>
            <a:pPr marL="0" indent="0">
              <a:buNone/>
            </a:pPr>
            <a:r>
              <a:rPr lang="en-US"/>
              <a:t>                   = 222 </a:t>
            </a:r>
            <a:endParaRPr lang="en-US"/>
          </a:p>
          <a:p>
            <a:pPr marL="0" indent="0">
              <a:buNone/>
            </a:pPr>
            <a:r>
              <a:rPr lang="en-US"/>
              <a:t>                   = 4 Megabytes</a:t>
            </a: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62,64</a:t>
            </a:r>
            <a:endParaRPr lang="en-US"/>
          </a:p>
          <a:p>
            <a:r>
              <a:rPr lang="en-US"/>
              <a:t>65.67.68.72.74.75.82.83.84.85.92.96.106.111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1123950" y="290513"/>
            <a:ext cx="8134350" cy="457200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800" dirty="0"/>
              <a:t>Binding of Instructions and Data to Memory</a:t>
            </a:r>
            <a:endParaRPr lang="en-US" altLang="en-US" sz="2800" dirty="0"/>
          </a:p>
        </p:txBody>
      </p:sp>
      <p:sp>
        <p:nvSpPr>
          <p:cNvPr id="10243" name="Rectangle 3"/>
          <p:cNvSpPr>
            <a:spLocks noGrp="1"/>
          </p:cNvSpPr>
          <p:nvPr>
            <p:ph idx="1"/>
          </p:nvPr>
        </p:nvSpPr>
        <p:spPr>
          <a:xfrm>
            <a:off x="971550" y="809625"/>
            <a:ext cx="7131050" cy="4114800"/>
          </a:xfrm>
          <a:ln/>
        </p:spPr>
        <p:txBody>
          <a:bodyPr vert="horz" wrap="square" lIns="91440" tIns="45720" rIns="91440" bIns="45720" anchor="t" anchorCtr="0"/>
          <a:p>
            <a:pPr>
              <a:buNone/>
            </a:pPr>
            <a:endParaRPr lang="en-US" altLang="en-US" dirty="0"/>
          </a:p>
          <a:p>
            <a:r>
              <a:rPr lang="en-US" altLang="en-US" dirty="0"/>
              <a:t>Address binding of instructions and data to memory addresses can happen at three different stages</a:t>
            </a:r>
            <a:endParaRPr lang="en-US" altLang="en-US" dirty="0"/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3366FF"/>
                </a:solidFill>
              </a:rPr>
              <a:t>absolute code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can be generated; must recompile code if starting location changes</a:t>
            </a:r>
            <a:endParaRPr lang="en-US" altLang="en-US" dirty="0"/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3366FF"/>
                </a:solidFill>
              </a:rPr>
              <a:t>relocatable code</a:t>
            </a:r>
            <a:r>
              <a:rPr lang="en-US" altLang="en-US" dirty="0"/>
              <a:t> if memory location is not known at compile time</a:t>
            </a:r>
            <a:endParaRPr lang="en-US" altLang="en-US" dirty="0"/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  <a:endParaRPr lang="en-US" altLang="en-US" dirty="0"/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1092200" y="100013"/>
            <a:ext cx="7956550" cy="576262"/>
          </a:xfrm>
          <a:ln/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sz="2800" dirty="0"/>
              <a:t>Multistep Processing of a User Program </a:t>
            </a:r>
            <a:endParaRPr lang="en-US" altLang="en-US" sz="2800" dirty="0"/>
          </a:p>
        </p:txBody>
      </p:sp>
      <p:pic>
        <p:nvPicPr>
          <p:cNvPr id="11267" name="Picture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0738" y="1231900"/>
            <a:ext cx="2554287" cy="4740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0</TotalTime>
  <Words>22947</Words>
  <Application>WPS Presentation</Application>
  <PresentationFormat>On-screen Show (4:3)</PresentationFormat>
  <Paragraphs>620</Paragraphs>
  <Slides>74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9" baseType="lpstr">
      <vt:lpstr>Arial</vt:lpstr>
      <vt:lpstr>SimSun</vt:lpstr>
      <vt:lpstr>Wingdings</vt:lpstr>
      <vt:lpstr>Verdana</vt:lpstr>
      <vt:lpstr>MS PGothic</vt:lpstr>
      <vt:lpstr>Helvetica</vt:lpstr>
      <vt:lpstr>Monotype Sorts</vt:lpstr>
      <vt:lpstr>Wingdings</vt:lpstr>
      <vt:lpstr>Webdings</vt:lpstr>
      <vt:lpstr>Times New Roman</vt:lpstr>
      <vt:lpstr>Courier New</vt:lpstr>
      <vt:lpstr>Symbol</vt:lpstr>
      <vt:lpstr>Microsoft YaHei</vt:lpstr>
      <vt:lpstr>Arial Unicode MS</vt:lpstr>
      <vt:lpstr>os-8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Apoorva</cp:lastModifiedBy>
  <cp:revision>269</cp:revision>
  <cp:lastPrinted>2013-09-30T19:34:56Z</cp:lastPrinted>
  <dcterms:created xsi:type="dcterms:W3CDTF">2011-01-13T23:43:38Z</dcterms:created>
  <dcterms:modified xsi:type="dcterms:W3CDTF">2024-02-16T05:29:14Z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FF8F3EB7EC2646AD979423671898744E_12</vt:lpwstr>
  </property>
  <property fmtid="{D5CDD505-2E9C-101B-9397-08002B2CF9AE}" pid="3" name="KSOProductBuildVer">
    <vt:lpwstr>1033-12.2.0.13431</vt:lpwstr>
  </property>
</Properties>
</file>